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 id="2147483660" r:id="rId5"/>
  </p:sldMasterIdLst>
  <p:notesMasterIdLst>
    <p:notesMasterId r:id="rId16"/>
  </p:notesMasterIdLst>
  <p:sldIdLst>
    <p:sldId id="387" r:id="rId6"/>
    <p:sldId id="388" r:id="rId7"/>
    <p:sldId id="1308" r:id="rId8"/>
    <p:sldId id="1309" r:id="rId9"/>
    <p:sldId id="1332" r:id="rId10"/>
    <p:sldId id="1333" r:id="rId11"/>
    <p:sldId id="1334" r:id="rId12"/>
    <p:sldId id="1335" r:id="rId13"/>
    <p:sldId id="1336" r:id="rId14"/>
    <p:sldId id="133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77C"/>
    <a:srgbClr val="FF9300"/>
    <a:srgbClr val="102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6"/>
    <p:restoredTop sz="95775"/>
  </p:normalViewPr>
  <p:slideViewPr>
    <p:cSldViewPr snapToGrid="0" snapToObjects="1">
      <p:cViewPr varScale="1">
        <p:scale>
          <a:sx n="116" d="100"/>
          <a:sy n="116" d="100"/>
        </p:scale>
        <p:origin x="224"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Approve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0.41</c:v>
                </c:pt>
                <c:pt idx="1">
                  <c:v>0.41</c:v>
                </c:pt>
                <c:pt idx="2">
                  <c:v>0.08</c:v>
                </c:pt>
                <c:pt idx="3">
                  <c:v>0.3</c:v>
                </c:pt>
                <c:pt idx="4">
                  <c:v>0.81</c:v>
                </c:pt>
                <c:pt idx="5">
                  <c:v>0.2</c:v>
                </c:pt>
                <c:pt idx="6">
                  <c:v>0.4</c:v>
                </c:pt>
                <c:pt idx="7">
                  <c:v>0.77</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Disapprove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0.56999999999999995</c:v>
                </c:pt>
                <c:pt idx="1">
                  <c:v>0.55000000000000004</c:v>
                </c:pt>
                <c:pt idx="2">
                  <c:v>0.9</c:v>
                </c:pt>
                <c:pt idx="3">
                  <c:v>0.66</c:v>
                </c:pt>
                <c:pt idx="4">
                  <c:v>0.17</c:v>
                </c:pt>
                <c:pt idx="5">
                  <c:v>0.79</c:v>
                </c:pt>
                <c:pt idx="6">
                  <c:v>0.56000000000000005</c:v>
                </c:pt>
                <c:pt idx="7">
                  <c:v>0.21</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0.01</c:v>
                </c:pt>
                <c:pt idx="1">
                  <c:v>0.04</c:v>
                </c:pt>
                <c:pt idx="2">
                  <c:v>0.02</c:v>
                </c:pt>
                <c:pt idx="3">
                  <c:v>0.04</c:v>
                </c:pt>
                <c:pt idx="4">
                  <c:v>0.01</c:v>
                </c:pt>
                <c:pt idx="5">
                  <c:v>0.01</c:v>
                </c:pt>
                <c:pt idx="6">
                  <c:v>0.04</c:v>
                </c:pt>
                <c:pt idx="7">
                  <c:v>0.01</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Agree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Agree</c:v>
                </c:pt>
                <c:pt idx="1">
                  <c:v>Disagree</c:v>
                </c:pt>
                <c:pt idx="2">
                  <c:v>Unsure/Refused</c:v>
                </c:pt>
              </c:strCache>
            </c:strRef>
          </c:cat>
          <c:val>
            <c:numRef>
              <c:f>Sheet1!$B$2:$B$4</c:f>
              <c:numCache>
                <c:formatCode>General</c:formatCode>
                <c:ptCount val="3"/>
                <c:pt idx="0" formatCode="0%">
                  <c:v>0.6</c:v>
                </c:pt>
              </c:numCache>
            </c:numRef>
          </c:val>
          <c:extLst>
            <c:ext xmlns:c16="http://schemas.microsoft.com/office/drawing/2014/chart" uri="{C3380CC4-5D6E-409C-BE32-E72D297353CC}">
              <c16:uniqueId val="{00000000-93E0-CA45-8D45-362F6DACA67D}"/>
            </c:ext>
          </c:extLst>
        </c:ser>
        <c:ser>
          <c:idx val="1"/>
          <c:order val="1"/>
          <c:tx>
            <c:strRef>
              <c:f>Sheet1!$C$1</c:f>
              <c:strCache>
                <c:ptCount val="1"/>
                <c:pt idx="0">
                  <c:v>Somewhat Agree</c:v>
                </c:pt>
              </c:strCache>
            </c:strRef>
          </c:tx>
          <c:spPr>
            <a:solidFill>
              <a:schemeClr val="accent5">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Agree</c:v>
                </c:pt>
                <c:pt idx="1">
                  <c:v>Disagree</c:v>
                </c:pt>
                <c:pt idx="2">
                  <c:v>Unsure/Refused</c:v>
                </c:pt>
              </c:strCache>
            </c:strRef>
          </c:cat>
          <c:val>
            <c:numRef>
              <c:f>Sheet1!$C$2:$C$4</c:f>
              <c:numCache>
                <c:formatCode>General</c:formatCode>
                <c:ptCount val="3"/>
                <c:pt idx="0" formatCode="0%">
                  <c:v>0.21</c:v>
                </c:pt>
              </c:numCache>
            </c:numRef>
          </c:val>
          <c:extLst>
            <c:ext xmlns:c16="http://schemas.microsoft.com/office/drawing/2014/chart" uri="{C3380CC4-5D6E-409C-BE32-E72D297353CC}">
              <c16:uniqueId val="{00000001-93E0-CA45-8D45-362F6DACA67D}"/>
            </c:ext>
          </c:extLst>
        </c:ser>
        <c:ser>
          <c:idx val="2"/>
          <c:order val="2"/>
          <c:tx>
            <c:strRef>
              <c:f>Sheet1!$D$1</c:f>
              <c:strCache>
                <c:ptCount val="1"/>
                <c:pt idx="0">
                  <c:v>Strongly Disagree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Agree</c:v>
                </c:pt>
                <c:pt idx="1">
                  <c:v>Disagree</c:v>
                </c:pt>
                <c:pt idx="2">
                  <c:v>Unsure/Refused</c:v>
                </c:pt>
              </c:strCache>
            </c:strRef>
          </c:cat>
          <c:val>
            <c:numRef>
              <c:f>Sheet1!$D$2:$D$4</c:f>
              <c:numCache>
                <c:formatCode>0%</c:formatCode>
                <c:ptCount val="3"/>
                <c:pt idx="1">
                  <c:v>0.05</c:v>
                </c:pt>
              </c:numCache>
            </c:numRef>
          </c:val>
          <c:extLst>
            <c:ext xmlns:c16="http://schemas.microsoft.com/office/drawing/2014/chart" uri="{C3380CC4-5D6E-409C-BE32-E72D297353CC}">
              <c16:uniqueId val="{00000002-93E0-CA45-8D45-362F6DACA67D}"/>
            </c:ext>
          </c:extLst>
        </c:ser>
        <c:ser>
          <c:idx val="3"/>
          <c:order val="3"/>
          <c:tx>
            <c:strRef>
              <c:f>Sheet1!$E$1</c:f>
              <c:strCache>
                <c:ptCount val="1"/>
                <c:pt idx="0">
                  <c:v>Somewhat Disagree</c:v>
                </c:pt>
              </c:strCache>
            </c:strRef>
          </c:tx>
          <c:spPr>
            <a:solidFill>
              <a:schemeClr val="accent1">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Agree</c:v>
                </c:pt>
                <c:pt idx="1">
                  <c:v>Disagree</c:v>
                </c:pt>
                <c:pt idx="2">
                  <c:v>Unsure/Refused</c:v>
                </c:pt>
              </c:strCache>
            </c:strRef>
          </c:cat>
          <c:val>
            <c:numRef>
              <c:f>Sheet1!$E$2:$E$4</c:f>
              <c:numCache>
                <c:formatCode>0%</c:formatCode>
                <c:ptCount val="3"/>
                <c:pt idx="1">
                  <c:v>0.05</c:v>
                </c:pt>
              </c:numCache>
            </c:numRef>
          </c:val>
          <c:extLst>
            <c:ext xmlns:c16="http://schemas.microsoft.com/office/drawing/2014/chart" uri="{C3380CC4-5D6E-409C-BE32-E72D297353CC}">
              <c16:uniqueId val="{00000003-93E0-CA45-8D45-362F6DACA67D}"/>
            </c:ext>
          </c:extLst>
        </c:ser>
        <c:ser>
          <c:idx val="4"/>
          <c:order val="4"/>
          <c:tx>
            <c:strRef>
              <c:f>Sheet1!$F$1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delete val="1"/>
          </c:dLbls>
          <c:cat>
            <c:strRef>
              <c:f>Sheet1!$A$2:$A$4</c:f>
              <c:strCache>
                <c:ptCount val="3"/>
                <c:pt idx="0">
                  <c:v>Agree</c:v>
                </c:pt>
                <c:pt idx="1">
                  <c:v>Disagree</c:v>
                </c:pt>
                <c:pt idx="2">
                  <c:v>Unsure/Refused</c:v>
                </c:pt>
              </c:strCache>
            </c:strRef>
          </c:cat>
          <c:val>
            <c:numRef>
              <c:f>Sheet1!$F$2:$F$4</c:f>
              <c:numCache>
                <c:formatCode>General</c:formatCode>
                <c:ptCount val="3"/>
                <c:pt idx="2" formatCode="0%">
                  <c:v>0.08</c:v>
                </c:pt>
              </c:numCache>
            </c:numRef>
          </c:val>
          <c:extLst>
            <c:ext xmlns:c16="http://schemas.microsoft.com/office/drawing/2014/chart" uri="{C3380CC4-5D6E-409C-BE32-E72D297353CC}">
              <c16:uniqueId val="{00000004-93E0-CA45-8D45-362F6DACA67D}"/>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Agree</c:v>
                </c:pt>
                <c:pt idx="1">
                  <c:v>Disagree</c:v>
                </c:pt>
                <c:pt idx="2">
                  <c:v>Unsure/Refused</c:v>
                </c:pt>
              </c:strCache>
            </c:strRef>
          </c:cat>
          <c:val>
            <c:numRef>
              <c:f>Sheet1!$G$2:$G$4</c:f>
              <c:numCache>
                <c:formatCode>0%</c:formatCode>
                <c:ptCount val="3"/>
                <c:pt idx="0">
                  <c:v>0.81</c:v>
                </c:pt>
                <c:pt idx="1">
                  <c:v>0.1</c:v>
                </c:pt>
                <c:pt idx="2">
                  <c:v>0.08</c:v>
                </c:pt>
              </c:numCache>
            </c:numRef>
          </c:val>
          <c:extLst>
            <c:ext xmlns:c16="http://schemas.microsoft.com/office/drawing/2014/chart" uri="{C3380CC4-5D6E-409C-BE32-E72D297353CC}">
              <c16:uniqueId val="{00000000-2DAF-4232-BE74-BB625547864B}"/>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This Is An 11-year-old And The School District Should Have Discussed This With The Parents, The Parents Are Right To Sue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0.64</c:v>
                </c:pt>
                <c:pt idx="1">
                  <c:v>0.63</c:v>
                </c:pt>
                <c:pt idx="2">
                  <c:v>0.75</c:v>
                </c:pt>
                <c:pt idx="3">
                  <c:v>0.66</c:v>
                </c:pt>
                <c:pt idx="4">
                  <c:v>0.51</c:v>
                </c:pt>
                <c:pt idx="5">
                  <c:v>0.75</c:v>
                </c:pt>
                <c:pt idx="6">
                  <c:v>0.64</c:v>
                </c:pt>
                <c:pt idx="7">
                  <c:v>0.46</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Schools Have An Increased Responsibility To Consider The Feelings Of The Student Here, And In Cases Like This Need To Protect The Privacy Of The Student</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0.24</c:v>
                </c:pt>
                <c:pt idx="1">
                  <c:v>0.25</c:v>
                </c:pt>
                <c:pt idx="2">
                  <c:v>0.15</c:v>
                </c:pt>
                <c:pt idx="3">
                  <c:v>0.22</c:v>
                </c:pt>
                <c:pt idx="4">
                  <c:v>0.34</c:v>
                </c:pt>
                <c:pt idx="5">
                  <c:v>0.16</c:v>
                </c:pt>
                <c:pt idx="6">
                  <c:v>0.22</c:v>
                </c:pt>
                <c:pt idx="7">
                  <c:v>0.4</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0.12</c:v>
                </c:pt>
                <c:pt idx="1">
                  <c:v>0.13</c:v>
                </c:pt>
                <c:pt idx="2">
                  <c:v>0.1</c:v>
                </c:pt>
                <c:pt idx="3">
                  <c:v>0.11</c:v>
                </c:pt>
                <c:pt idx="4">
                  <c:v>0.14000000000000001</c:v>
                </c:pt>
                <c:pt idx="5">
                  <c:v>0.08</c:v>
                </c:pt>
                <c:pt idx="6">
                  <c:v>0.13</c:v>
                </c:pt>
                <c:pt idx="7">
                  <c:v>0.14000000000000001</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Total</c:v>
                </c:pt>
              </c:strCache>
            </c:strRef>
          </c:tx>
          <c:spPr>
            <a:solidFill>
              <a:schemeClr val="accent6"/>
            </a:solidFill>
            <a:ln>
              <a:noFill/>
            </a:ln>
            <a:effectLst/>
            <a:scene3d>
              <a:camera prst="orthographicFront"/>
              <a:lightRig rig="threePt" dir="t"/>
            </a:scene3d>
            <a:sp3d>
              <a:bevelT/>
            </a:sp3d>
          </c:spPr>
          <c:invertIfNegative val="0"/>
          <c:dPt>
            <c:idx val="0"/>
            <c:invertIfNegative val="0"/>
            <c:bubble3D val="0"/>
            <c:spPr>
              <a:solidFill>
                <a:schemeClr val="accent5"/>
              </a:solidFill>
              <a:ln>
                <a:noFill/>
              </a:ln>
              <a:effectLst/>
              <a:scene3d>
                <a:camera prst="orthographicFront"/>
                <a:lightRig rig="threePt" dir="t"/>
              </a:scene3d>
              <a:sp3d>
                <a:bevelT/>
              </a:sp3d>
            </c:spPr>
            <c:extLst>
              <c:ext xmlns:c16="http://schemas.microsoft.com/office/drawing/2014/chart" uri="{C3380CC4-5D6E-409C-BE32-E72D297353CC}">
                <c16:uniqueId val="{00000001-D4F8-6340-B881-4AF819801DCC}"/>
              </c:ext>
            </c:extLst>
          </c:dPt>
          <c:dPt>
            <c:idx val="1"/>
            <c:invertIfNegative val="0"/>
            <c:bubble3D val="0"/>
            <c:spPr>
              <a:solidFill>
                <a:schemeClr val="accent1"/>
              </a:solidFill>
              <a:ln>
                <a:noFill/>
              </a:ln>
              <a:effectLst/>
              <a:scene3d>
                <a:camera prst="orthographicFront"/>
                <a:lightRig rig="threePt" dir="t"/>
              </a:scene3d>
              <a:sp3d>
                <a:bevelT/>
              </a:sp3d>
            </c:spPr>
            <c:extLst>
              <c:ext xmlns:c16="http://schemas.microsoft.com/office/drawing/2014/chart" uri="{C3380CC4-5D6E-409C-BE32-E72D297353CC}">
                <c16:uniqueId val="{00000003-D4F8-6340-B881-4AF819801DCC}"/>
              </c:ext>
            </c:extLst>
          </c:dPt>
          <c:dPt>
            <c:idx val="2"/>
            <c:invertIfNegative val="0"/>
            <c:bubble3D val="0"/>
            <c:spPr>
              <a:solidFill>
                <a:schemeClr val="accent6"/>
              </a:solidFill>
              <a:ln>
                <a:noFill/>
              </a:ln>
              <a:effectLst/>
              <a:scene3d>
                <a:camera prst="orthographicFront"/>
                <a:lightRig rig="threePt" dir="t"/>
              </a:scene3d>
              <a:sp3d>
                <a:bevelT/>
              </a:sp3d>
            </c:spPr>
            <c:extLst>
              <c:ext xmlns:c16="http://schemas.microsoft.com/office/drawing/2014/chart" uri="{C3380CC4-5D6E-409C-BE32-E72D297353CC}">
                <c16:uniqueId val="{00000005-D4F8-6340-B881-4AF819801DCC}"/>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This Is An 11-year-old And The School District Should Have Discussed This With The Parents, The Parents Are Right To Sue</c:v>
                </c:pt>
                <c:pt idx="1">
                  <c:v>Schools Have An Increased Responsibility To Consider The Feelings Of The Student Here, And In Cases Like This Need To Protect The Privacy Of The Student</c:v>
                </c:pt>
                <c:pt idx="2">
                  <c:v>Unsure/Refused</c:v>
                </c:pt>
              </c:strCache>
            </c:strRef>
          </c:cat>
          <c:val>
            <c:numRef>
              <c:f>Sheet1!$B$2:$B$4</c:f>
              <c:numCache>
                <c:formatCode>0%</c:formatCode>
                <c:ptCount val="3"/>
                <c:pt idx="0">
                  <c:v>0.64</c:v>
                </c:pt>
                <c:pt idx="1">
                  <c:v>0.24</c:v>
                </c:pt>
                <c:pt idx="2">
                  <c:v>0.12</c:v>
                </c:pt>
              </c:numCache>
            </c:numRef>
          </c:val>
          <c:extLst>
            <c:ext xmlns:c16="http://schemas.microsoft.com/office/drawing/2014/chart" uri="{C3380CC4-5D6E-409C-BE32-E72D297353CC}">
              <c16:uniqueId val="{00000008-D4F8-6340-B881-4AF819801DCC}"/>
            </c:ext>
          </c:extLst>
        </c:ser>
        <c:dLbls>
          <c:dLblPos val="outEnd"/>
          <c:showLegendKey val="0"/>
          <c:showVal val="1"/>
          <c:showCatName val="0"/>
          <c:showSerName val="0"/>
          <c:showPercent val="0"/>
          <c:showBubbleSize val="0"/>
        </c:dLbls>
        <c:gapWidth val="100"/>
        <c:axId val="1956885135"/>
        <c:axId val="1956886799"/>
      </c:barChart>
      <c:catAx>
        <c:axId val="195688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56886799"/>
        <c:crosses val="autoZero"/>
        <c:auto val="1"/>
        <c:lblAlgn val="ctr"/>
        <c:lblOffset val="100"/>
        <c:noMultiLvlLbl val="0"/>
      </c:catAx>
      <c:valAx>
        <c:axId val="1956886799"/>
        <c:scaling>
          <c:orientation val="minMax"/>
          <c:max val="0.9"/>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956885135"/>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Parents</c:v>
                </c:pt>
              </c:strCache>
            </c:strRef>
          </c:tx>
          <c:spPr>
            <a:solidFill>
              <a:srgbClr val="0070C0"/>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0.78</c:v>
                </c:pt>
                <c:pt idx="1">
                  <c:v>0.78</c:v>
                </c:pt>
                <c:pt idx="2">
                  <c:v>0.88</c:v>
                </c:pt>
                <c:pt idx="3">
                  <c:v>0.76</c:v>
                </c:pt>
                <c:pt idx="4">
                  <c:v>0.71</c:v>
                </c:pt>
                <c:pt idx="5">
                  <c:v>0.88</c:v>
                </c:pt>
                <c:pt idx="6">
                  <c:v>0.79</c:v>
                </c:pt>
                <c:pt idx="7">
                  <c:v>0.63</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Teachers And School Officials</c:v>
                </c:pt>
              </c:strCache>
            </c:strRef>
          </c:tx>
          <c:spPr>
            <a:solidFill>
              <a:schemeClr val="accent4">
                <a:lumMod val="40000"/>
                <a:lumOff val="6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0.12</c:v>
                </c:pt>
                <c:pt idx="1">
                  <c:v>0.09</c:v>
                </c:pt>
                <c:pt idx="2">
                  <c:v>0.05</c:v>
                </c:pt>
                <c:pt idx="3">
                  <c:v>0.09</c:v>
                </c:pt>
                <c:pt idx="4">
                  <c:v>0.17</c:v>
                </c:pt>
                <c:pt idx="5">
                  <c:v>7.0000000000000007E-2</c:v>
                </c:pt>
                <c:pt idx="6">
                  <c:v>0.08</c:v>
                </c:pt>
                <c:pt idx="7">
                  <c:v>0.2</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0.11</c:v>
                </c:pt>
                <c:pt idx="1">
                  <c:v>0.13</c:v>
                </c:pt>
                <c:pt idx="2">
                  <c:v>7.0000000000000007E-2</c:v>
                </c:pt>
                <c:pt idx="3">
                  <c:v>0.15</c:v>
                </c:pt>
                <c:pt idx="4">
                  <c:v>0.12</c:v>
                </c:pt>
                <c:pt idx="5">
                  <c:v>0.05</c:v>
                </c:pt>
                <c:pt idx="6">
                  <c:v>0.13</c:v>
                </c:pt>
                <c:pt idx="7">
                  <c:v>0.17</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Total</c:v>
                </c:pt>
              </c:strCache>
            </c:strRef>
          </c:tx>
          <c:spPr>
            <a:solidFill>
              <a:schemeClr val="accent6"/>
            </a:solidFill>
            <a:ln>
              <a:noFill/>
            </a:ln>
            <a:effectLst/>
            <a:scene3d>
              <a:camera prst="orthographicFront"/>
              <a:lightRig rig="threePt" dir="t"/>
            </a:scene3d>
            <a:sp3d>
              <a:bevelT/>
            </a:sp3d>
          </c:spPr>
          <c:invertIfNegative val="0"/>
          <c:dPt>
            <c:idx val="0"/>
            <c:invertIfNegative val="0"/>
            <c:bubble3D val="0"/>
            <c:spPr>
              <a:solidFill>
                <a:srgbClr val="0070C0"/>
              </a:solidFill>
              <a:ln>
                <a:noFill/>
              </a:ln>
              <a:effectLst/>
              <a:scene3d>
                <a:camera prst="orthographicFront"/>
                <a:lightRig rig="threePt" dir="t"/>
              </a:scene3d>
              <a:sp3d>
                <a:bevelT/>
              </a:sp3d>
            </c:spPr>
            <c:extLst>
              <c:ext xmlns:c16="http://schemas.microsoft.com/office/drawing/2014/chart" uri="{C3380CC4-5D6E-409C-BE32-E72D297353CC}">
                <c16:uniqueId val="{00000001-D4F8-6340-B881-4AF819801DCC}"/>
              </c:ext>
            </c:extLst>
          </c:dPt>
          <c:dPt>
            <c:idx val="1"/>
            <c:invertIfNegative val="0"/>
            <c:bubble3D val="0"/>
            <c:spPr>
              <a:solidFill>
                <a:schemeClr val="accent4">
                  <a:lumMod val="40000"/>
                  <a:lumOff val="60000"/>
                </a:schemeClr>
              </a:solidFill>
              <a:ln>
                <a:noFill/>
              </a:ln>
              <a:effectLst/>
              <a:scene3d>
                <a:camera prst="orthographicFront"/>
                <a:lightRig rig="threePt" dir="t"/>
              </a:scene3d>
              <a:sp3d>
                <a:bevelT/>
              </a:sp3d>
            </c:spPr>
            <c:extLst>
              <c:ext xmlns:c16="http://schemas.microsoft.com/office/drawing/2014/chart" uri="{C3380CC4-5D6E-409C-BE32-E72D297353CC}">
                <c16:uniqueId val="{00000003-D4F8-6340-B881-4AF819801DCC}"/>
              </c:ext>
            </c:extLst>
          </c:dPt>
          <c:dPt>
            <c:idx val="2"/>
            <c:invertIfNegative val="0"/>
            <c:bubble3D val="0"/>
            <c:spPr>
              <a:solidFill>
                <a:schemeClr val="accent6"/>
              </a:solidFill>
              <a:ln>
                <a:noFill/>
              </a:ln>
              <a:effectLst/>
              <a:scene3d>
                <a:camera prst="orthographicFront"/>
                <a:lightRig rig="threePt" dir="t"/>
              </a:scene3d>
              <a:sp3d>
                <a:bevelT/>
              </a:sp3d>
            </c:spPr>
            <c:extLst>
              <c:ext xmlns:c16="http://schemas.microsoft.com/office/drawing/2014/chart" uri="{C3380CC4-5D6E-409C-BE32-E72D297353CC}">
                <c16:uniqueId val="{00000005-D4F8-6340-B881-4AF819801DCC}"/>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Parents</c:v>
                </c:pt>
                <c:pt idx="1">
                  <c:v>Teachers And School Officials</c:v>
                </c:pt>
                <c:pt idx="2">
                  <c:v>Unsure/Refused</c:v>
                </c:pt>
              </c:strCache>
            </c:strRef>
          </c:cat>
          <c:val>
            <c:numRef>
              <c:f>Sheet1!$B$2:$B$4</c:f>
              <c:numCache>
                <c:formatCode>0%</c:formatCode>
                <c:ptCount val="3"/>
                <c:pt idx="0">
                  <c:v>0.78</c:v>
                </c:pt>
                <c:pt idx="1">
                  <c:v>0.1</c:v>
                </c:pt>
                <c:pt idx="2">
                  <c:v>0.12</c:v>
                </c:pt>
              </c:numCache>
            </c:numRef>
          </c:val>
          <c:extLst>
            <c:ext xmlns:c16="http://schemas.microsoft.com/office/drawing/2014/chart" uri="{C3380CC4-5D6E-409C-BE32-E72D297353CC}">
              <c16:uniqueId val="{00000008-D4F8-6340-B881-4AF819801DCC}"/>
            </c:ext>
          </c:extLst>
        </c:ser>
        <c:dLbls>
          <c:dLblPos val="outEnd"/>
          <c:showLegendKey val="0"/>
          <c:showVal val="1"/>
          <c:showCatName val="0"/>
          <c:showSerName val="0"/>
          <c:showPercent val="0"/>
          <c:showBubbleSize val="0"/>
        </c:dLbls>
        <c:gapWidth val="100"/>
        <c:axId val="1956885135"/>
        <c:axId val="1956886799"/>
      </c:barChart>
      <c:catAx>
        <c:axId val="195688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56886799"/>
        <c:crosses val="autoZero"/>
        <c:auto val="1"/>
        <c:lblAlgn val="ctr"/>
        <c:lblOffset val="100"/>
        <c:noMultiLvlLbl val="0"/>
      </c:catAx>
      <c:valAx>
        <c:axId val="1956886799"/>
        <c:scaling>
          <c:orientation val="minMax"/>
          <c:max val="0.9"/>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956885135"/>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Sue The School District</c:v>
                </c:pt>
              </c:strCache>
            </c:strRef>
          </c:tx>
          <c:spPr>
            <a:solidFill>
              <a:schemeClr val="accent5">
                <a:lumMod val="40000"/>
                <a:lumOff val="6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0.38</c:v>
                </c:pt>
                <c:pt idx="1">
                  <c:v>0.33</c:v>
                </c:pt>
                <c:pt idx="2">
                  <c:v>0.46</c:v>
                </c:pt>
                <c:pt idx="3">
                  <c:v>0.34</c:v>
                </c:pt>
                <c:pt idx="4">
                  <c:v>0.27</c:v>
                </c:pt>
                <c:pt idx="5">
                  <c:v>0.43</c:v>
                </c:pt>
                <c:pt idx="6">
                  <c:v>0.35</c:v>
                </c:pt>
                <c:pt idx="7">
                  <c:v>0.24</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Take Your Child Out Of The School</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0.32</c:v>
                </c:pt>
                <c:pt idx="1">
                  <c:v>0.31</c:v>
                </c:pt>
                <c:pt idx="2">
                  <c:v>0.36</c:v>
                </c:pt>
                <c:pt idx="3">
                  <c:v>0.34</c:v>
                </c:pt>
                <c:pt idx="4">
                  <c:v>0.24</c:v>
                </c:pt>
                <c:pt idx="5">
                  <c:v>0.38</c:v>
                </c:pt>
                <c:pt idx="6">
                  <c:v>0.32</c:v>
                </c:pt>
                <c:pt idx="7">
                  <c:v>0.23</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Allow Things To Move Forward As Is</c:v>
                </c:pt>
              </c:strCache>
            </c:strRef>
          </c:tx>
          <c:spPr>
            <a:solidFill>
              <a:schemeClr val="accent4"/>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0.14000000000000001</c:v>
                </c:pt>
                <c:pt idx="1">
                  <c:v>0.15</c:v>
                </c:pt>
                <c:pt idx="2">
                  <c:v>0.05</c:v>
                </c:pt>
                <c:pt idx="3">
                  <c:v>0.12</c:v>
                </c:pt>
                <c:pt idx="4">
                  <c:v>0.25</c:v>
                </c:pt>
                <c:pt idx="5">
                  <c:v>0.08</c:v>
                </c:pt>
                <c:pt idx="6">
                  <c:v>0.12</c:v>
                </c:pt>
                <c:pt idx="7">
                  <c:v>0.3</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Total</c:v>
                </c:pt>
              </c:strCache>
            </c:strRef>
          </c:tx>
          <c:spPr>
            <a:solidFill>
              <a:schemeClr val="accent6"/>
            </a:solidFill>
            <a:ln>
              <a:noFill/>
            </a:ln>
            <a:effectLst/>
            <a:scene3d>
              <a:camera prst="orthographicFront"/>
              <a:lightRig rig="threePt" dir="t"/>
            </a:scene3d>
            <a:sp3d>
              <a:bevelT/>
            </a:sp3d>
          </c:spPr>
          <c:invertIfNegative val="0"/>
          <c:dPt>
            <c:idx val="0"/>
            <c:invertIfNegative val="0"/>
            <c:bubble3D val="0"/>
            <c:spPr>
              <a:solidFill>
                <a:schemeClr val="accent5">
                  <a:lumMod val="40000"/>
                  <a:lumOff val="60000"/>
                </a:schemeClr>
              </a:solidFill>
              <a:ln>
                <a:noFill/>
              </a:ln>
              <a:effectLst/>
              <a:scene3d>
                <a:camera prst="orthographicFront"/>
                <a:lightRig rig="threePt" dir="t"/>
              </a:scene3d>
              <a:sp3d>
                <a:bevelT/>
              </a:sp3d>
            </c:spPr>
            <c:extLst>
              <c:ext xmlns:c16="http://schemas.microsoft.com/office/drawing/2014/chart" uri="{C3380CC4-5D6E-409C-BE32-E72D297353CC}">
                <c16:uniqueId val="{00000001-D4F8-6340-B881-4AF819801DCC}"/>
              </c:ext>
            </c:extLst>
          </c:dPt>
          <c:dPt>
            <c:idx val="1"/>
            <c:invertIfNegative val="0"/>
            <c:bubble3D val="0"/>
            <c:spPr>
              <a:solidFill>
                <a:schemeClr val="accent2">
                  <a:lumMod val="75000"/>
                </a:schemeClr>
              </a:solidFill>
              <a:ln>
                <a:noFill/>
              </a:ln>
              <a:effectLst/>
              <a:scene3d>
                <a:camera prst="orthographicFront"/>
                <a:lightRig rig="threePt" dir="t"/>
              </a:scene3d>
              <a:sp3d>
                <a:bevelT/>
              </a:sp3d>
            </c:spPr>
            <c:extLst>
              <c:ext xmlns:c16="http://schemas.microsoft.com/office/drawing/2014/chart" uri="{C3380CC4-5D6E-409C-BE32-E72D297353CC}">
                <c16:uniqueId val="{00000003-D4F8-6340-B881-4AF819801DCC}"/>
              </c:ext>
            </c:extLst>
          </c:dPt>
          <c:dPt>
            <c:idx val="2"/>
            <c:invertIfNegative val="0"/>
            <c:bubble3D val="0"/>
            <c:spPr>
              <a:solidFill>
                <a:schemeClr val="accent4"/>
              </a:solidFill>
              <a:ln>
                <a:noFill/>
              </a:ln>
              <a:effectLst/>
              <a:scene3d>
                <a:camera prst="orthographicFront"/>
                <a:lightRig rig="threePt" dir="t"/>
              </a:scene3d>
              <a:sp3d>
                <a:bevelT/>
              </a:sp3d>
            </c:spPr>
            <c:extLst>
              <c:ext xmlns:c16="http://schemas.microsoft.com/office/drawing/2014/chart" uri="{C3380CC4-5D6E-409C-BE32-E72D297353CC}">
                <c16:uniqueId val="{00000005-D4F8-6340-B881-4AF819801DCC}"/>
              </c:ext>
            </c:extLst>
          </c:dPt>
          <c:dPt>
            <c:idx val="3"/>
            <c:invertIfNegative val="0"/>
            <c:bubble3D val="0"/>
            <c:spPr>
              <a:solidFill>
                <a:schemeClr val="accent6"/>
              </a:solidFill>
              <a:ln>
                <a:noFill/>
              </a:ln>
              <a:effectLst/>
              <a:scene3d>
                <a:camera prst="orthographicFront"/>
                <a:lightRig rig="threePt" dir="t"/>
              </a:scene3d>
              <a:sp3d>
                <a:bevelT/>
              </a:sp3d>
            </c:spPr>
            <c:extLst>
              <c:ext xmlns:c16="http://schemas.microsoft.com/office/drawing/2014/chart" uri="{C3380CC4-5D6E-409C-BE32-E72D297353CC}">
                <c16:uniqueId val="{00000006-C0FC-408B-BC24-05E5EFB2BB0E}"/>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Sue The School District</c:v>
                </c:pt>
                <c:pt idx="1">
                  <c:v>Take Your Child Out Of The School</c:v>
                </c:pt>
                <c:pt idx="2">
                  <c:v>Allow Things To Move Forward As Is</c:v>
                </c:pt>
                <c:pt idx="3">
                  <c:v>Unsure/Refused</c:v>
                </c:pt>
              </c:strCache>
            </c:strRef>
          </c:cat>
          <c:val>
            <c:numRef>
              <c:f>Sheet1!$B$2:$B$5</c:f>
              <c:numCache>
                <c:formatCode>0%</c:formatCode>
                <c:ptCount val="4"/>
                <c:pt idx="0">
                  <c:v>0.35</c:v>
                </c:pt>
                <c:pt idx="1">
                  <c:v>0.31</c:v>
                </c:pt>
                <c:pt idx="2">
                  <c:v>0.15</c:v>
                </c:pt>
                <c:pt idx="3">
                  <c:v>0.19</c:v>
                </c:pt>
              </c:numCache>
            </c:numRef>
          </c:val>
          <c:extLst>
            <c:ext xmlns:c16="http://schemas.microsoft.com/office/drawing/2014/chart" uri="{C3380CC4-5D6E-409C-BE32-E72D297353CC}">
              <c16:uniqueId val="{00000008-D4F8-6340-B881-4AF819801DCC}"/>
            </c:ext>
          </c:extLst>
        </c:ser>
        <c:dLbls>
          <c:dLblPos val="outEnd"/>
          <c:showLegendKey val="0"/>
          <c:showVal val="1"/>
          <c:showCatName val="0"/>
          <c:showSerName val="0"/>
          <c:showPercent val="0"/>
          <c:showBubbleSize val="0"/>
        </c:dLbls>
        <c:gapWidth val="100"/>
        <c:axId val="1956885135"/>
        <c:axId val="1956886799"/>
      </c:barChart>
      <c:catAx>
        <c:axId val="195688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56886799"/>
        <c:crosses val="autoZero"/>
        <c:auto val="1"/>
        <c:lblAlgn val="ctr"/>
        <c:lblOffset val="100"/>
        <c:noMultiLvlLbl val="0"/>
      </c:catAx>
      <c:valAx>
        <c:axId val="1956886799"/>
        <c:scaling>
          <c:orientation val="minMax"/>
          <c:max val="0.9"/>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956885135"/>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Approve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Unsure/Refused</c:v>
                </c:pt>
              </c:strCache>
            </c:strRef>
          </c:cat>
          <c:val>
            <c:numRef>
              <c:f>Sheet1!$B$2:$B$4</c:f>
              <c:numCache>
                <c:formatCode>General</c:formatCode>
                <c:ptCount val="3"/>
                <c:pt idx="0" formatCode="0%">
                  <c:v>0.19</c:v>
                </c:pt>
              </c:numCache>
            </c:numRef>
          </c:val>
          <c:extLst>
            <c:ext xmlns:c16="http://schemas.microsoft.com/office/drawing/2014/chart" uri="{C3380CC4-5D6E-409C-BE32-E72D297353CC}">
              <c16:uniqueId val="{00000000-93E0-CA45-8D45-362F6DACA67D}"/>
            </c:ext>
          </c:extLst>
        </c:ser>
        <c:ser>
          <c:idx val="1"/>
          <c:order val="1"/>
          <c:tx>
            <c:strRef>
              <c:f>Sheet1!$C$1</c:f>
              <c:strCache>
                <c:ptCount val="1"/>
                <c:pt idx="0">
                  <c:v>Somewhat Approve</c:v>
                </c:pt>
              </c:strCache>
            </c:strRef>
          </c:tx>
          <c:spPr>
            <a:solidFill>
              <a:schemeClr val="accent5">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Unsure/Refused</c:v>
                </c:pt>
              </c:strCache>
            </c:strRef>
          </c:cat>
          <c:val>
            <c:numRef>
              <c:f>Sheet1!$C$2:$C$4</c:f>
              <c:numCache>
                <c:formatCode>General</c:formatCode>
                <c:ptCount val="3"/>
                <c:pt idx="0" formatCode="0%">
                  <c:v>0.22</c:v>
                </c:pt>
              </c:numCache>
            </c:numRef>
          </c:val>
          <c:extLst>
            <c:ext xmlns:c16="http://schemas.microsoft.com/office/drawing/2014/chart" uri="{C3380CC4-5D6E-409C-BE32-E72D297353CC}">
              <c16:uniqueId val="{00000001-93E0-CA45-8D45-362F6DACA67D}"/>
            </c:ext>
          </c:extLst>
        </c:ser>
        <c:ser>
          <c:idx val="2"/>
          <c:order val="2"/>
          <c:tx>
            <c:strRef>
              <c:f>Sheet1!$D$1</c:f>
              <c:strCache>
                <c:ptCount val="1"/>
                <c:pt idx="0">
                  <c:v>Strongly Disapprove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Unsure/Refused</c:v>
                </c:pt>
              </c:strCache>
            </c:strRef>
          </c:cat>
          <c:val>
            <c:numRef>
              <c:f>Sheet1!$D$2:$D$4</c:f>
              <c:numCache>
                <c:formatCode>0%</c:formatCode>
                <c:ptCount val="3"/>
                <c:pt idx="1">
                  <c:v>0.41</c:v>
                </c:pt>
              </c:numCache>
            </c:numRef>
          </c:val>
          <c:extLst>
            <c:ext xmlns:c16="http://schemas.microsoft.com/office/drawing/2014/chart" uri="{C3380CC4-5D6E-409C-BE32-E72D297353CC}">
              <c16:uniqueId val="{00000002-93E0-CA45-8D45-362F6DACA67D}"/>
            </c:ext>
          </c:extLst>
        </c:ser>
        <c:ser>
          <c:idx val="3"/>
          <c:order val="3"/>
          <c:tx>
            <c:strRef>
              <c:f>Sheet1!$E$1</c:f>
              <c:strCache>
                <c:ptCount val="1"/>
                <c:pt idx="0">
                  <c:v>Somewhat Disapprove</c:v>
                </c:pt>
              </c:strCache>
            </c:strRef>
          </c:tx>
          <c:spPr>
            <a:solidFill>
              <a:schemeClr val="accent1">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Unsure/Refused</c:v>
                </c:pt>
              </c:strCache>
            </c:strRef>
          </c:cat>
          <c:val>
            <c:numRef>
              <c:f>Sheet1!$E$2:$E$4</c:f>
              <c:numCache>
                <c:formatCode>0%</c:formatCode>
                <c:ptCount val="3"/>
                <c:pt idx="1">
                  <c:v>0.15</c:v>
                </c:pt>
              </c:numCache>
            </c:numRef>
          </c:val>
          <c:extLst>
            <c:ext xmlns:c16="http://schemas.microsoft.com/office/drawing/2014/chart" uri="{C3380CC4-5D6E-409C-BE32-E72D297353CC}">
              <c16:uniqueId val="{00000003-93E0-CA45-8D45-362F6DACA67D}"/>
            </c:ext>
          </c:extLst>
        </c:ser>
        <c:ser>
          <c:idx val="4"/>
          <c:order val="4"/>
          <c:tx>
            <c:strRef>
              <c:f>Sheet1!$F$1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delete val="1"/>
          </c:dLbls>
          <c:cat>
            <c:strRef>
              <c:f>Sheet1!$A$2:$A$4</c:f>
              <c:strCache>
                <c:ptCount val="3"/>
                <c:pt idx="0">
                  <c:v>Approve</c:v>
                </c:pt>
                <c:pt idx="1">
                  <c:v>Disapprove</c:v>
                </c:pt>
                <c:pt idx="2">
                  <c:v>Unsure/Refused</c:v>
                </c:pt>
              </c:strCache>
            </c:strRef>
          </c:cat>
          <c:val>
            <c:numRef>
              <c:f>Sheet1!$F$2:$F$4</c:f>
              <c:numCache>
                <c:formatCode>General</c:formatCode>
                <c:ptCount val="3"/>
                <c:pt idx="2" formatCode="0%">
                  <c:v>0.03</c:v>
                </c:pt>
              </c:numCache>
            </c:numRef>
          </c:val>
          <c:extLst>
            <c:ext xmlns:c16="http://schemas.microsoft.com/office/drawing/2014/chart" uri="{C3380CC4-5D6E-409C-BE32-E72D297353CC}">
              <c16:uniqueId val="{00000004-93E0-CA45-8D45-362F6DACA67D}"/>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Unsure/Refused</c:v>
                </c:pt>
              </c:strCache>
            </c:strRef>
          </c:cat>
          <c:val>
            <c:numRef>
              <c:f>Sheet1!$G$2:$G$4</c:f>
              <c:numCache>
                <c:formatCode>0%</c:formatCode>
                <c:ptCount val="3"/>
                <c:pt idx="0">
                  <c:v>0.41</c:v>
                </c:pt>
                <c:pt idx="1">
                  <c:v>0.56000000000000005</c:v>
                </c:pt>
                <c:pt idx="2">
                  <c:v>0.03</c:v>
                </c:pt>
              </c:numCache>
            </c:numRef>
          </c:val>
          <c:extLst>
            <c:ext xmlns:c16="http://schemas.microsoft.com/office/drawing/2014/chart" uri="{C3380CC4-5D6E-409C-BE32-E72D297353CC}">
              <c16:uniqueId val="{00000000-2DAF-4232-BE74-BB625547864B}"/>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Right Direction</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0.36</c:v>
                </c:pt>
                <c:pt idx="1">
                  <c:v>0.28999999999999998</c:v>
                </c:pt>
                <c:pt idx="2">
                  <c:v>0.1</c:v>
                </c:pt>
                <c:pt idx="3">
                  <c:v>0.23</c:v>
                </c:pt>
                <c:pt idx="4">
                  <c:v>0.62</c:v>
                </c:pt>
                <c:pt idx="5">
                  <c:v>0.19</c:v>
                </c:pt>
                <c:pt idx="6">
                  <c:v>0.32</c:v>
                </c:pt>
                <c:pt idx="7">
                  <c:v>0.55000000000000004</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Wrong Track</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0.61</c:v>
                </c:pt>
                <c:pt idx="1">
                  <c:v>0.67</c:v>
                </c:pt>
                <c:pt idx="2">
                  <c:v>0.88</c:v>
                </c:pt>
                <c:pt idx="3">
                  <c:v>0.73</c:v>
                </c:pt>
                <c:pt idx="4">
                  <c:v>0.34</c:v>
                </c:pt>
                <c:pt idx="5">
                  <c:v>0.8</c:v>
                </c:pt>
                <c:pt idx="6">
                  <c:v>0.63</c:v>
                </c:pt>
                <c:pt idx="7">
                  <c:v>0.42</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0.03</c:v>
                </c:pt>
                <c:pt idx="1">
                  <c:v>0.04</c:v>
                </c:pt>
                <c:pt idx="2">
                  <c:v>0.02</c:v>
                </c:pt>
                <c:pt idx="3">
                  <c:v>0.04</c:v>
                </c:pt>
                <c:pt idx="4">
                  <c:v>0.04</c:v>
                </c:pt>
                <c:pt idx="5">
                  <c:v>0.01</c:v>
                </c:pt>
                <c:pt idx="6">
                  <c:v>0.05</c:v>
                </c:pt>
                <c:pt idx="7">
                  <c:v>0.03</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Right Direction</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Unsure/Refused</c:v>
                </c:pt>
              </c:strCache>
            </c:strRef>
          </c:cat>
          <c:val>
            <c:numRef>
              <c:f>Sheet1!$B$2:$B$4</c:f>
              <c:numCache>
                <c:formatCode>General</c:formatCode>
                <c:ptCount val="3"/>
                <c:pt idx="0" formatCode="0%">
                  <c:v>0.11</c:v>
                </c:pt>
              </c:numCache>
            </c:numRef>
          </c:val>
          <c:extLst>
            <c:ext xmlns:c16="http://schemas.microsoft.com/office/drawing/2014/chart" uri="{C3380CC4-5D6E-409C-BE32-E72D297353CC}">
              <c16:uniqueId val="{00000000-93E0-CA45-8D45-362F6DACA67D}"/>
            </c:ext>
          </c:extLst>
        </c:ser>
        <c:ser>
          <c:idx val="1"/>
          <c:order val="1"/>
          <c:tx>
            <c:strRef>
              <c:f>Sheet1!$C$1</c:f>
              <c:strCache>
                <c:ptCount val="1"/>
                <c:pt idx="0">
                  <c:v>Somewhat Right Direction</c:v>
                </c:pt>
              </c:strCache>
            </c:strRef>
          </c:tx>
          <c:spPr>
            <a:solidFill>
              <a:schemeClr val="accent5">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Unsure/Refused</c:v>
                </c:pt>
              </c:strCache>
            </c:strRef>
          </c:cat>
          <c:val>
            <c:numRef>
              <c:f>Sheet1!$C$2:$C$4</c:f>
              <c:numCache>
                <c:formatCode>General</c:formatCode>
                <c:ptCount val="3"/>
                <c:pt idx="0" formatCode="0%">
                  <c:v>0.21</c:v>
                </c:pt>
              </c:numCache>
            </c:numRef>
          </c:val>
          <c:extLst>
            <c:ext xmlns:c16="http://schemas.microsoft.com/office/drawing/2014/chart" uri="{C3380CC4-5D6E-409C-BE32-E72D297353CC}">
              <c16:uniqueId val="{00000001-93E0-CA45-8D45-362F6DACA67D}"/>
            </c:ext>
          </c:extLst>
        </c:ser>
        <c:ser>
          <c:idx val="2"/>
          <c:order val="2"/>
          <c:tx>
            <c:strRef>
              <c:f>Sheet1!$D$1</c:f>
              <c:strCache>
                <c:ptCount val="1"/>
                <c:pt idx="0">
                  <c:v>Strongly Wrong Track</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Unsure/Refused</c:v>
                </c:pt>
              </c:strCache>
            </c:strRef>
          </c:cat>
          <c:val>
            <c:numRef>
              <c:f>Sheet1!$D$2:$D$4</c:f>
              <c:numCache>
                <c:formatCode>0%</c:formatCode>
                <c:ptCount val="3"/>
                <c:pt idx="1">
                  <c:v>0.41</c:v>
                </c:pt>
              </c:numCache>
            </c:numRef>
          </c:val>
          <c:extLst>
            <c:ext xmlns:c16="http://schemas.microsoft.com/office/drawing/2014/chart" uri="{C3380CC4-5D6E-409C-BE32-E72D297353CC}">
              <c16:uniqueId val="{00000002-93E0-CA45-8D45-362F6DACA67D}"/>
            </c:ext>
          </c:extLst>
        </c:ser>
        <c:ser>
          <c:idx val="3"/>
          <c:order val="3"/>
          <c:tx>
            <c:strRef>
              <c:f>Sheet1!$E$1</c:f>
              <c:strCache>
                <c:ptCount val="1"/>
                <c:pt idx="0">
                  <c:v>Somewhat Wrong Track</c:v>
                </c:pt>
              </c:strCache>
            </c:strRef>
          </c:tx>
          <c:spPr>
            <a:solidFill>
              <a:schemeClr val="accent1">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Unsure/Refused</c:v>
                </c:pt>
              </c:strCache>
            </c:strRef>
          </c:cat>
          <c:val>
            <c:numRef>
              <c:f>Sheet1!$E$2:$E$4</c:f>
              <c:numCache>
                <c:formatCode>0%</c:formatCode>
                <c:ptCount val="3"/>
                <c:pt idx="1">
                  <c:v>0.24</c:v>
                </c:pt>
              </c:numCache>
            </c:numRef>
          </c:val>
          <c:extLst>
            <c:ext xmlns:c16="http://schemas.microsoft.com/office/drawing/2014/chart" uri="{C3380CC4-5D6E-409C-BE32-E72D297353CC}">
              <c16:uniqueId val="{00000003-93E0-CA45-8D45-362F6DACA67D}"/>
            </c:ext>
          </c:extLst>
        </c:ser>
        <c:ser>
          <c:idx val="4"/>
          <c:order val="4"/>
          <c:tx>
            <c:strRef>
              <c:f>Sheet1!$F$1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delete val="1"/>
          </c:dLbls>
          <c:cat>
            <c:strRef>
              <c:f>Sheet1!$A$2:$A$4</c:f>
              <c:strCache>
                <c:ptCount val="3"/>
                <c:pt idx="0">
                  <c:v>Right Direction</c:v>
                </c:pt>
                <c:pt idx="1">
                  <c:v>Wrong Track</c:v>
                </c:pt>
                <c:pt idx="2">
                  <c:v>Unsure/Refused</c:v>
                </c:pt>
              </c:strCache>
            </c:strRef>
          </c:cat>
          <c:val>
            <c:numRef>
              <c:f>Sheet1!$F$2:$F$4</c:f>
              <c:numCache>
                <c:formatCode>General</c:formatCode>
                <c:ptCount val="3"/>
                <c:pt idx="2" formatCode="0%">
                  <c:v>0.04</c:v>
                </c:pt>
              </c:numCache>
            </c:numRef>
          </c:val>
          <c:extLst>
            <c:ext xmlns:c16="http://schemas.microsoft.com/office/drawing/2014/chart" uri="{C3380CC4-5D6E-409C-BE32-E72D297353CC}">
              <c16:uniqueId val="{00000004-93E0-CA45-8D45-362F6DACA67D}"/>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Unsure/Refused</c:v>
                </c:pt>
              </c:strCache>
            </c:strRef>
          </c:cat>
          <c:val>
            <c:numRef>
              <c:f>Sheet1!$G$2:$G$4</c:f>
              <c:numCache>
                <c:formatCode>0%</c:formatCode>
                <c:ptCount val="3"/>
                <c:pt idx="0">
                  <c:v>0.32</c:v>
                </c:pt>
                <c:pt idx="1">
                  <c:v>0.64</c:v>
                </c:pt>
                <c:pt idx="2">
                  <c:v>0.04</c:v>
                </c:pt>
              </c:numCache>
            </c:numRef>
          </c:val>
          <c:extLst>
            <c:ext xmlns:c16="http://schemas.microsoft.com/office/drawing/2014/chart" uri="{C3380CC4-5D6E-409C-BE32-E72D297353CC}">
              <c16:uniqueId val="{00000000-2DAF-4232-BE74-BB625547864B}"/>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Support</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0.26</c:v>
                </c:pt>
                <c:pt idx="1">
                  <c:v>0.26</c:v>
                </c:pt>
                <c:pt idx="2">
                  <c:v>0.15</c:v>
                </c:pt>
                <c:pt idx="3">
                  <c:v>0.2</c:v>
                </c:pt>
                <c:pt idx="4">
                  <c:v>0.42</c:v>
                </c:pt>
                <c:pt idx="5">
                  <c:v>0.18</c:v>
                </c:pt>
                <c:pt idx="6">
                  <c:v>0.21</c:v>
                </c:pt>
                <c:pt idx="7">
                  <c:v>0.48</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Oppose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0.63</c:v>
                </c:pt>
                <c:pt idx="1">
                  <c:v>0.61</c:v>
                </c:pt>
                <c:pt idx="2">
                  <c:v>0.8</c:v>
                </c:pt>
                <c:pt idx="3">
                  <c:v>0.67</c:v>
                </c:pt>
                <c:pt idx="4">
                  <c:v>0.41</c:v>
                </c:pt>
                <c:pt idx="5">
                  <c:v>0.77</c:v>
                </c:pt>
                <c:pt idx="6">
                  <c:v>0.65</c:v>
                </c:pt>
                <c:pt idx="7">
                  <c:v>0.36</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0.11</c:v>
                </c:pt>
                <c:pt idx="1">
                  <c:v>0.13</c:v>
                </c:pt>
                <c:pt idx="2">
                  <c:v>0.05</c:v>
                </c:pt>
                <c:pt idx="3">
                  <c:v>0.13</c:v>
                </c:pt>
                <c:pt idx="4">
                  <c:v>0.17</c:v>
                </c:pt>
                <c:pt idx="5">
                  <c:v>0.05</c:v>
                </c:pt>
                <c:pt idx="6">
                  <c:v>0.14000000000000001</c:v>
                </c:pt>
                <c:pt idx="7">
                  <c:v>0.16</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Support</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Sheet1!$B$2:$B$4</c:f>
              <c:numCache>
                <c:formatCode>General</c:formatCode>
                <c:ptCount val="3"/>
                <c:pt idx="0" formatCode="0%">
                  <c:v>0.11</c:v>
                </c:pt>
              </c:numCache>
            </c:numRef>
          </c:val>
          <c:extLst>
            <c:ext xmlns:c16="http://schemas.microsoft.com/office/drawing/2014/chart" uri="{C3380CC4-5D6E-409C-BE32-E72D297353CC}">
              <c16:uniqueId val="{00000000-93E0-CA45-8D45-362F6DACA67D}"/>
            </c:ext>
          </c:extLst>
        </c:ser>
        <c:ser>
          <c:idx val="1"/>
          <c:order val="1"/>
          <c:tx>
            <c:strRef>
              <c:f>Sheet1!$C$1</c:f>
              <c:strCache>
                <c:ptCount val="1"/>
                <c:pt idx="0">
                  <c:v>Somewhat Support</c:v>
                </c:pt>
              </c:strCache>
            </c:strRef>
          </c:tx>
          <c:spPr>
            <a:solidFill>
              <a:schemeClr val="accent5">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Sheet1!$C$2:$C$4</c:f>
              <c:numCache>
                <c:formatCode>General</c:formatCode>
                <c:ptCount val="3"/>
                <c:pt idx="0" formatCode="0%">
                  <c:v>0.15</c:v>
                </c:pt>
              </c:numCache>
            </c:numRef>
          </c:val>
          <c:extLst>
            <c:ext xmlns:c16="http://schemas.microsoft.com/office/drawing/2014/chart" uri="{C3380CC4-5D6E-409C-BE32-E72D297353CC}">
              <c16:uniqueId val="{00000001-93E0-CA45-8D45-362F6DACA67D}"/>
            </c:ext>
          </c:extLst>
        </c:ser>
        <c:ser>
          <c:idx val="2"/>
          <c:order val="2"/>
          <c:tx>
            <c:strRef>
              <c:f>Sheet1!$D$1</c:f>
              <c:strCache>
                <c:ptCount val="1"/>
                <c:pt idx="0">
                  <c:v>Strongly Oppose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Sheet1!$D$2:$D$4</c:f>
              <c:numCache>
                <c:formatCode>0%</c:formatCode>
                <c:ptCount val="3"/>
                <c:pt idx="1">
                  <c:v>0.51</c:v>
                </c:pt>
              </c:numCache>
            </c:numRef>
          </c:val>
          <c:extLst>
            <c:ext xmlns:c16="http://schemas.microsoft.com/office/drawing/2014/chart" uri="{C3380CC4-5D6E-409C-BE32-E72D297353CC}">
              <c16:uniqueId val="{00000002-93E0-CA45-8D45-362F6DACA67D}"/>
            </c:ext>
          </c:extLst>
        </c:ser>
        <c:ser>
          <c:idx val="3"/>
          <c:order val="3"/>
          <c:tx>
            <c:strRef>
              <c:f>Sheet1!$E$1</c:f>
              <c:strCache>
                <c:ptCount val="1"/>
                <c:pt idx="0">
                  <c:v>Somewhat Oppose</c:v>
                </c:pt>
              </c:strCache>
            </c:strRef>
          </c:tx>
          <c:spPr>
            <a:solidFill>
              <a:schemeClr val="accent1">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Sheet1!$E$2:$E$4</c:f>
              <c:numCache>
                <c:formatCode>0%</c:formatCode>
                <c:ptCount val="3"/>
                <c:pt idx="1">
                  <c:v>0.11</c:v>
                </c:pt>
              </c:numCache>
            </c:numRef>
          </c:val>
          <c:extLst>
            <c:ext xmlns:c16="http://schemas.microsoft.com/office/drawing/2014/chart" uri="{C3380CC4-5D6E-409C-BE32-E72D297353CC}">
              <c16:uniqueId val="{00000003-93E0-CA45-8D45-362F6DACA67D}"/>
            </c:ext>
          </c:extLst>
        </c:ser>
        <c:ser>
          <c:idx val="4"/>
          <c:order val="4"/>
          <c:tx>
            <c:strRef>
              <c:f>Sheet1!$F$1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delete val="1"/>
          </c:dLbls>
          <c:cat>
            <c:strRef>
              <c:f>Sheet1!$A$2:$A$4</c:f>
              <c:strCache>
                <c:ptCount val="3"/>
                <c:pt idx="0">
                  <c:v>Support</c:v>
                </c:pt>
                <c:pt idx="1">
                  <c:v>Oppose</c:v>
                </c:pt>
                <c:pt idx="2">
                  <c:v>Unsure/Refused</c:v>
                </c:pt>
              </c:strCache>
            </c:strRef>
          </c:cat>
          <c:val>
            <c:numRef>
              <c:f>Sheet1!$F$2:$F$4</c:f>
              <c:numCache>
                <c:formatCode>General</c:formatCode>
                <c:ptCount val="3"/>
                <c:pt idx="2" formatCode="0%">
                  <c:v>0.12</c:v>
                </c:pt>
              </c:numCache>
            </c:numRef>
          </c:val>
          <c:extLst>
            <c:ext xmlns:c16="http://schemas.microsoft.com/office/drawing/2014/chart" uri="{C3380CC4-5D6E-409C-BE32-E72D297353CC}">
              <c16:uniqueId val="{00000004-93E0-CA45-8D45-362F6DACA67D}"/>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Sheet1!$G$2:$G$4</c:f>
              <c:numCache>
                <c:formatCode>0%</c:formatCode>
                <c:ptCount val="3"/>
                <c:pt idx="0">
                  <c:v>0.26</c:v>
                </c:pt>
                <c:pt idx="1">
                  <c:v>0.62</c:v>
                </c:pt>
                <c:pt idx="2">
                  <c:v>0.12</c:v>
                </c:pt>
              </c:numCache>
            </c:numRef>
          </c:val>
          <c:extLst>
            <c:ext xmlns:c16="http://schemas.microsoft.com/office/drawing/2014/chart" uri="{C3380CC4-5D6E-409C-BE32-E72D297353CC}">
              <c16:uniqueId val="{00000000-2DAF-4232-BE74-BB625547864B}"/>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Support</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0.7</c:v>
                </c:pt>
                <c:pt idx="1">
                  <c:v>0.65</c:v>
                </c:pt>
                <c:pt idx="2">
                  <c:v>0.73</c:v>
                </c:pt>
                <c:pt idx="3">
                  <c:v>0.71</c:v>
                </c:pt>
                <c:pt idx="4">
                  <c:v>0.61</c:v>
                </c:pt>
                <c:pt idx="5">
                  <c:v>0.78</c:v>
                </c:pt>
                <c:pt idx="6">
                  <c:v>0.66</c:v>
                </c:pt>
                <c:pt idx="7">
                  <c:v>0.56000000000000005</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Oppose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0.2</c:v>
                </c:pt>
                <c:pt idx="1">
                  <c:v>0.24</c:v>
                </c:pt>
                <c:pt idx="2">
                  <c:v>0.2</c:v>
                </c:pt>
                <c:pt idx="3">
                  <c:v>0.18</c:v>
                </c:pt>
                <c:pt idx="4">
                  <c:v>0.26</c:v>
                </c:pt>
                <c:pt idx="5">
                  <c:v>0.17</c:v>
                </c:pt>
                <c:pt idx="6">
                  <c:v>0.21</c:v>
                </c:pt>
                <c:pt idx="7">
                  <c:v>0.3</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0.1</c:v>
                </c:pt>
                <c:pt idx="1">
                  <c:v>0.12</c:v>
                </c:pt>
                <c:pt idx="2">
                  <c:v>7.0000000000000007E-2</c:v>
                </c:pt>
                <c:pt idx="3">
                  <c:v>0.11</c:v>
                </c:pt>
                <c:pt idx="4">
                  <c:v>0.13</c:v>
                </c:pt>
                <c:pt idx="5">
                  <c:v>0.05</c:v>
                </c:pt>
                <c:pt idx="6">
                  <c:v>0.12</c:v>
                </c:pt>
                <c:pt idx="7">
                  <c:v>0.14000000000000001</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Support</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Sheet1!$B$2:$B$4</c:f>
              <c:numCache>
                <c:formatCode>General</c:formatCode>
                <c:ptCount val="3"/>
                <c:pt idx="0" formatCode="0%">
                  <c:v>0.45</c:v>
                </c:pt>
              </c:numCache>
            </c:numRef>
          </c:val>
          <c:extLst>
            <c:ext xmlns:c16="http://schemas.microsoft.com/office/drawing/2014/chart" uri="{C3380CC4-5D6E-409C-BE32-E72D297353CC}">
              <c16:uniqueId val="{00000000-93E0-CA45-8D45-362F6DACA67D}"/>
            </c:ext>
          </c:extLst>
        </c:ser>
        <c:ser>
          <c:idx val="1"/>
          <c:order val="1"/>
          <c:tx>
            <c:strRef>
              <c:f>Sheet1!$C$1</c:f>
              <c:strCache>
                <c:ptCount val="1"/>
                <c:pt idx="0">
                  <c:v>Somewhat Support</c:v>
                </c:pt>
              </c:strCache>
            </c:strRef>
          </c:tx>
          <c:spPr>
            <a:solidFill>
              <a:schemeClr val="accent5">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Sheet1!$C$2:$C$4</c:f>
              <c:numCache>
                <c:formatCode>General</c:formatCode>
                <c:ptCount val="3"/>
                <c:pt idx="0" formatCode="0%">
                  <c:v>0.23</c:v>
                </c:pt>
              </c:numCache>
            </c:numRef>
          </c:val>
          <c:extLst>
            <c:ext xmlns:c16="http://schemas.microsoft.com/office/drawing/2014/chart" uri="{C3380CC4-5D6E-409C-BE32-E72D297353CC}">
              <c16:uniqueId val="{00000001-93E0-CA45-8D45-362F6DACA67D}"/>
            </c:ext>
          </c:extLst>
        </c:ser>
        <c:ser>
          <c:idx val="2"/>
          <c:order val="2"/>
          <c:tx>
            <c:strRef>
              <c:f>Sheet1!$D$1</c:f>
              <c:strCache>
                <c:ptCount val="1"/>
                <c:pt idx="0">
                  <c:v>Strongly Oppose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Sheet1!$D$2:$D$4</c:f>
              <c:numCache>
                <c:formatCode>0%</c:formatCode>
                <c:ptCount val="3"/>
                <c:pt idx="1">
                  <c:v>0.13</c:v>
                </c:pt>
              </c:numCache>
            </c:numRef>
          </c:val>
          <c:extLst>
            <c:ext xmlns:c16="http://schemas.microsoft.com/office/drawing/2014/chart" uri="{C3380CC4-5D6E-409C-BE32-E72D297353CC}">
              <c16:uniqueId val="{00000002-93E0-CA45-8D45-362F6DACA67D}"/>
            </c:ext>
          </c:extLst>
        </c:ser>
        <c:ser>
          <c:idx val="3"/>
          <c:order val="3"/>
          <c:tx>
            <c:strRef>
              <c:f>Sheet1!$E$1</c:f>
              <c:strCache>
                <c:ptCount val="1"/>
                <c:pt idx="0">
                  <c:v>Somewhat Oppose</c:v>
                </c:pt>
              </c:strCache>
            </c:strRef>
          </c:tx>
          <c:spPr>
            <a:solidFill>
              <a:schemeClr val="accent1">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Sheet1!$E$2:$E$4</c:f>
              <c:numCache>
                <c:formatCode>0%</c:formatCode>
                <c:ptCount val="3"/>
                <c:pt idx="1">
                  <c:v>0.09</c:v>
                </c:pt>
              </c:numCache>
            </c:numRef>
          </c:val>
          <c:extLst>
            <c:ext xmlns:c16="http://schemas.microsoft.com/office/drawing/2014/chart" uri="{C3380CC4-5D6E-409C-BE32-E72D297353CC}">
              <c16:uniqueId val="{00000003-93E0-CA45-8D45-362F6DACA67D}"/>
            </c:ext>
          </c:extLst>
        </c:ser>
        <c:ser>
          <c:idx val="4"/>
          <c:order val="4"/>
          <c:tx>
            <c:strRef>
              <c:f>Sheet1!$F$1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delete val="1"/>
          </c:dLbls>
          <c:cat>
            <c:strRef>
              <c:f>Sheet1!$A$2:$A$4</c:f>
              <c:strCache>
                <c:ptCount val="3"/>
                <c:pt idx="0">
                  <c:v>Support</c:v>
                </c:pt>
                <c:pt idx="1">
                  <c:v>Oppose</c:v>
                </c:pt>
                <c:pt idx="2">
                  <c:v>Unsure/Refused</c:v>
                </c:pt>
              </c:strCache>
            </c:strRef>
          </c:cat>
          <c:val>
            <c:numRef>
              <c:f>Sheet1!$F$2:$F$4</c:f>
              <c:numCache>
                <c:formatCode>General</c:formatCode>
                <c:ptCount val="3"/>
                <c:pt idx="2" formatCode="0%">
                  <c:v>0.11</c:v>
                </c:pt>
              </c:numCache>
            </c:numRef>
          </c:val>
          <c:extLst>
            <c:ext xmlns:c16="http://schemas.microsoft.com/office/drawing/2014/chart" uri="{C3380CC4-5D6E-409C-BE32-E72D297353CC}">
              <c16:uniqueId val="{00000004-93E0-CA45-8D45-362F6DACA67D}"/>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Support</c:v>
                </c:pt>
                <c:pt idx="1">
                  <c:v>Oppose</c:v>
                </c:pt>
                <c:pt idx="2">
                  <c:v>Unsure/Refused</c:v>
                </c:pt>
              </c:strCache>
            </c:strRef>
          </c:cat>
          <c:val>
            <c:numRef>
              <c:f>Sheet1!$G$2:$G$4</c:f>
              <c:numCache>
                <c:formatCode>0%</c:formatCode>
                <c:ptCount val="3"/>
                <c:pt idx="0">
                  <c:v>0.67</c:v>
                </c:pt>
                <c:pt idx="1">
                  <c:v>0.22</c:v>
                </c:pt>
                <c:pt idx="2">
                  <c:v>0.11</c:v>
                </c:pt>
              </c:numCache>
            </c:numRef>
          </c:val>
          <c:extLst>
            <c:ext xmlns:c16="http://schemas.microsoft.com/office/drawing/2014/chart" uri="{C3380CC4-5D6E-409C-BE32-E72D297353CC}">
              <c16:uniqueId val="{00000000-2DAF-4232-BE74-BB625547864B}"/>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Agree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Sheet1!$B$2:$B$9</c:f>
              <c:numCache>
                <c:formatCode>0%</c:formatCode>
                <c:ptCount val="8"/>
                <c:pt idx="0">
                  <c:v>0.83</c:v>
                </c:pt>
                <c:pt idx="1">
                  <c:v>0.8</c:v>
                </c:pt>
                <c:pt idx="2">
                  <c:v>0.86</c:v>
                </c:pt>
                <c:pt idx="3">
                  <c:v>0.8</c:v>
                </c:pt>
                <c:pt idx="4">
                  <c:v>0.79</c:v>
                </c:pt>
                <c:pt idx="5">
                  <c:v>0.88</c:v>
                </c:pt>
                <c:pt idx="6">
                  <c:v>0.79</c:v>
                </c:pt>
                <c:pt idx="7">
                  <c:v>0.79</c:v>
                </c:pt>
              </c:numCache>
            </c:numRef>
          </c:val>
          <c:extLst>
            <c:ext xmlns:c16="http://schemas.microsoft.com/office/drawing/2014/chart" uri="{C3380CC4-5D6E-409C-BE32-E72D297353CC}">
              <c16:uniqueId val="{00000000-3797-3242-B48D-7D5A92C1B301}"/>
            </c:ext>
          </c:extLst>
        </c:ser>
        <c:ser>
          <c:idx val="1"/>
          <c:order val="1"/>
          <c:tx>
            <c:strRef>
              <c:f>Sheet1!$C$1</c:f>
              <c:strCache>
                <c:ptCount val="1"/>
                <c:pt idx="0">
                  <c:v>Disagree</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Sheet1!$C$2:$C$9</c:f>
              <c:numCache>
                <c:formatCode>0%</c:formatCode>
                <c:ptCount val="8"/>
                <c:pt idx="0">
                  <c:v>0.09</c:v>
                </c:pt>
                <c:pt idx="1">
                  <c:v>0.11</c:v>
                </c:pt>
                <c:pt idx="2">
                  <c:v>0.08</c:v>
                </c:pt>
                <c:pt idx="3">
                  <c:v>0.1</c:v>
                </c:pt>
                <c:pt idx="4">
                  <c:v>0.12</c:v>
                </c:pt>
                <c:pt idx="5">
                  <c:v>7.0000000000000007E-2</c:v>
                </c:pt>
                <c:pt idx="6">
                  <c:v>0.11</c:v>
                </c:pt>
                <c:pt idx="7">
                  <c:v>0.14000000000000001</c:v>
                </c:pt>
              </c:numCache>
            </c:numRef>
          </c:val>
          <c:extLst>
            <c:ext xmlns:c16="http://schemas.microsoft.com/office/drawing/2014/chart" uri="{C3380CC4-5D6E-409C-BE32-E72D297353CC}">
              <c16:uniqueId val="{00000001-3797-3242-B48D-7D5A92C1B301}"/>
            </c:ext>
          </c:extLst>
        </c:ser>
        <c:ser>
          <c:idx val="2"/>
          <c:order val="2"/>
          <c:tx>
            <c:strRef>
              <c:f>Sheet1!$D$1</c:f>
              <c:strCache>
                <c:ptCount val="1"/>
                <c:pt idx="0">
                  <c:v>Unsure/refused</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Men (48%)</c:v>
                </c:pt>
                <c:pt idx="1">
                  <c:v>Women (52%)</c:v>
                </c:pt>
                <c:pt idx="2">
                  <c:v>Republican (30%)</c:v>
                </c:pt>
                <c:pt idx="3">
                  <c:v>Independent (34%)</c:v>
                </c:pt>
                <c:pt idx="4">
                  <c:v>Democrat (35%)</c:v>
                </c:pt>
                <c:pt idx="5">
                  <c:v>Conservative (35%)</c:v>
                </c:pt>
                <c:pt idx="6">
                  <c:v>Moderate (38%)</c:v>
                </c:pt>
                <c:pt idx="7">
                  <c:v>Liberal (24%)</c:v>
                </c:pt>
              </c:strCache>
            </c:strRef>
          </c:cat>
          <c:val>
            <c:numRef>
              <c:f>Sheet1!$D$2:$D$9</c:f>
              <c:numCache>
                <c:formatCode>0%</c:formatCode>
                <c:ptCount val="8"/>
                <c:pt idx="0">
                  <c:v>0.08</c:v>
                </c:pt>
                <c:pt idx="1">
                  <c:v>0.09</c:v>
                </c:pt>
                <c:pt idx="2">
                  <c:v>0.06</c:v>
                </c:pt>
                <c:pt idx="3">
                  <c:v>0.1</c:v>
                </c:pt>
                <c:pt idx="4">
                  <c:v>0.08</c:v>
                </c:pt>
                <c:pt idx="5">
                  <c:v>0.05</c:v>
                </c:pt>
                <c:pt idx="6">
                  <c:v>0.1</c:v>
                </c:pt>
                <c:pt idx="7">
                  <c:v>7.0000000000000007E-2</c:v>
                </c:pt>
              </c:numCache>
            </c:numRef>
          </c:val>
          <c:extLst>
            <c:ext xmlns:c16="http://schemas.microsoft.com/office/drawing/2014/chart" uri="{C3380CC4-5D6E-409C-BE32-E72D297353CC}">
              <c16:uniqueId val="{00000004-3797-3242-B48D-7D5A92C1B301}"/>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8A266-616E-A242-B17E-A54BEC1FF9B4}" type="datetimeFigureOut">
              <a:rPr lang="en-US" smtClean="0"/>
              <a:t>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36BE4D-20D6-8641-BE4A-1CA0D329F448}" type="slidenum">
              <a:rPr lang="en-US" smtClean="0"/>
              <a:t>‹#›</a:t>
            </a:fld>
            <a:endParaRPr lang="en-US"/>
          </a:p>
        </p:txBody>
      </p:sp>
    </p:spTree>
    <p:extLst>
      <p:ext uri="{BB962C8B-B14F-4D97-AF65-F5344CB8AC3E}">
        <p14:creationId xmlns:p14="http://schemas.microsoft.com/office/powerpoint/2010/main" val="1933605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21380-3823-CE45-85A5-34C703014A5E}" type="slidenum">
              <a:rPr lang="en-US" smtClean="0"/>
              <a:t>0</a:t>
            </a:fld>
            <a:endParaRPr lang="en-US"/>
          </a:p>
        </p:txBody>
      </p:sp>
    </p:spTree>
    <p:extLst>
      <p:ext uri="{BB962C8B-B14F-4D97-AF65-F5344CB8AC3E}">
        <p14:creationId xmlns:p14="http://schemas.microsoft.com/office/powerpoint/2010/main" val="71276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200D-735C-DC4E-B7DC-B3059A91C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45D06B-2B10-3047-8ABA-D749DA4E7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BCC1D4-5A41-BC4C-84E5-89506064434F}"/>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endParaRPr lang="en-US" dirty="0"/>
          </a:p>
        </p:txBody>
      </p:sp>
      <p:sp>
        <p:nvSpPr>
          <p:cNvPr id="5" name="Footer Placeholder 4">
            <a:extLst>
              <a:ext uri="{FF2B5EF4-FFF2-40B4-BE49-F238E27FC236}">
                <a16:creationId xmlns:a16="http://schemas.microsoft.com/office/drawing/2014/main" id="{D4057FDF-BA96-A147-8FE3-7C8CE46739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72159C-8FF4-FA40-BAD5-A0B7F7C30B5A}"/>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4500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298AA-BF86-FD45-A114-0F6BF5C967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6B938C-B823-5245-8D9C-EC00F9FF34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B38D2-D5C4-4D4C-9B0A-661CD311DCA6}"/>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5" name="Footer Placeholder 4">
            <a:extLst>
              <a:ext uri="{FF2B5EF4-FFF2-40B4-BE49-F238E27FC236}">
                <a16:creationId xmlns:a16="http://schemas.microsoft.com/office/drawing/2014/main" id="{BD5D35F5-6DF7-2242-8ECA-CC9F70957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75DA4-31E8-FF4A-9F25-8B75077FED1A}"/>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13374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BB3B94-0ACF-8D41-BE78-3BDE865A13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6D6EA6-A9DB-3C41-AB8D-5F97BEC867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0BB31-F8FD-A745-88A3-6603BF80B6C3}"/>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5" name="Footer Placeholder 4">
            <a:extLst>
              <a:ext uri="{FF2B5EF4-FFF2-40B4-BE49-F238E27FC236}">
                <a16:creationId xmlns:a16="http://schemas.microsoft.com/office/drawing/2014/main" id="{3339AA76-A433-D147-B54C-E32CAA060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B87E9-7542-144C-B716-17F5E44CA7DB}"/>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3692304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0584" y="45723"/>
            <a:ext cx="10950832" cy="1325563"/>
          </a:xfrm>
        </p:spPr>
        <p:txBody>
          <a:bodyPr>
            <a:normAutofit/>
          </a:bodyPr>
          <a:lstStyle>
            <a:lvl1pPr algn="ctr">
              <a:defRPr sz="3000">
                <a:solidFill>
                  <a:schemeClr val="accent2">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75000"/>
                  </a:schemeClr>
                </a:solidFill>
              </a:defRPr>
            </a:lvl1pPr>
            <a:lvl2pPr>
              <a:defRPr>
                <a:solidFill>
                  <a:schemeClr val="accent2">
                    <a:lumMod val="75000"/>
                  </a:schemeClr>
                </a:solidFill>
              </a:defRPr>
            </a:lvl2pPr>
            <a:lvl3pPr>
              <a:defRPr>
                <a:solidFill>
                  <a:schemeClr val="accent2">
                    <a:lumMod val="75000"/>
                  </a:schemeClr>
                </a:solidFill>
              </a:defRPr>
            </a:lvl3pPr>
            <a:lvl4pPr>
              <a:defRPr>
                <a:solidFill>
                  <a:schemeClr val="accent2">
                    <a:lumMod val="75000"/>
                  </a:schemeClr>
                </a:solidFill>
              </a:defRPr>
            </a:lvl4pPr>
            <a:lvl5pPr>
              <a:defRPr>
                <a:solidFill>
                  <a:schemeClr val="accent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0" y="1374446"/>
            <a:ext cx="121920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1"/>
          </p:nvPr>
        </p:nvSpPr>
        <p:spPr/>
        <p:txBody>
          <a:bodyPr/>
          <a:lstStyle>
            <a:lvl1pPr>
              <a:defRPr>
                <a:solidFill>
                  <a:schemeClr val="accent2"/>
                </a:solidFill>
              </a:defRPr>
            </a:lvl1pPr>
          </a:lstStyle>
          <a:p>
            <a:fld id="{D57F1E4F-1CFF-5643-939E-217C01CDF565}" type="slidenum">
              <a:rPr lang="en-US" smtClean="0"/>
              <a:pPr/>
              <a:t>‹#›</a:t>
            </a:fld>
            <a:endParaRPr lang="en-US" dirty="0"/>
          </a:p>
        </p:txBody>
      </p:sp>
      <p:sp>
        <p:nvSpPr>
          <p:cNvPr id="7" name="Rectangle 6">
            <a:extLst>
              <a:ext uri="{FF2B5EF4-FFF2-40B4-BE49-F238E27FC236}">
                <a16:creationId xmlns:a16="http://schemas.microsoft.com/office/drawing/2014/main" id="{0AD072EC-E06C-43C6-8F6B-EBCB6FFCC14E}"/>
              </a:ext>
            </a:extLst>
          </p:cNvPr>
          <p:cNvSpPr/>
          <p:nvPr/>
        </p:nvSpPr>
        <p:spPr>
          <a:xfrm>
            <a:off x="7876147" y="6375045"/>
            <a:ext cx="2856248" cy="433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8994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39567-627C-D845-A177-9395E77F2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922F0-7F53-384D-8DB2-4199943525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F6400-398D-214A-9C95-0BD4B55659A2}"/>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endParaRPr lang="en-US" dirty="0"/>
          </a:p>
        </p:txBody>
      </p:sp>
      <p:sp>
        <p:nvSpPr>
          <p:cNvPr id="5" name="Footer Placeholder 4">
            <a:extLst>
              <a:ext uri="{FF2B5EF4-FFF2-40B4-BE49-F238E27FC236}">
                <a16:creationId xmlns:a16="http://schemas.microsoft.com/office/drawing/2014/main" id="{E98EBC36-2EC1-EF43-86CC-4B01DFD30F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E28775-9E96-444F-AB14-580B2F7A17F4}"/>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2279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7CE1-D0D1-884D-BB70-9675B67F4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B8C64-6F3D-A14C-A19E-1CE61F7FA0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D33264-CC8A-0C48-9558-37D5620C2802}"/>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5" name="Footer Placeholder 4">
            <a:extLst>
              <a:ext uri="{FF2B5EF4-FFF2-40B4-BE49-F238E27FC236}">
                <a16:creationId xmlns:a16="http://schemas.microsoft.com/office/drawing/2014/main" id="{842E80E9-980C-9F40-9D1E-9CED5B200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CD45C-AE32-EA4A-AE21-0A03F1A541CF}"/>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239993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82DB2-CF64-7A4D-A857-04B8B6E7B9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617FDF-DF89-7740-81C0-83200CB1F8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C2E165-7E5D-8946-B479-4619D4908D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C6DFF-D9DD-D649-89E8-896DBD9D9EA5}"/>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6" name="Footer Placeholder 5">
            <a:extLst>
              <a:ext uri="{FF2B5EF4-FFF2-40B4-BE49-F238E27FC236}">
                <a16:creationId xmlns:a16="http://schemas.microsoft.com/office/drawing/2014/main" id="{CAB1B66E-5D57-F24E-B5AE-1B1D68C1AA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18CE9-B8A4-2B43-9616-51FB660D119F}"/>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9525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5E94-C00D-5540-99D6-61DB5D345A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A1FDD9-6268-BF45-A2D1-1E3461B79A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2B4238-2DA0-B448-B1AC-AEDE9ECCC9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A133E1-9536-F646-995A-FD86E2D17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7EEAB4-E00C-BA47-922F-9A5A388866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3B7EF8-0901-004C-88AC-FD4D37939221}"/>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8" name="Footer Placeholder 7">
            <a:extLst>
              <a:ext uri="{FF2B5EF4-FFF2-40B4-BE49-F238E27FC236}">
                <a16:creationId xmlns:a16="http://schemas.microsoft.com/office/drawing/2014/main" id="{CAC624D7-8ED7-094A-B809-1588575A1B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A7E88-A19F-0C4F-9C0A-9A1A0C4E365B}"/>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319985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856E-67F8-194B-9854-B78A949558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2562F-2C47-C14A-8D18-A382158067A8}"/>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endParaRPr lang="en-US" dirty="0"/>
          </a:p>
        </p:txBody>
      </p:sp>
      <p:sp>
        <p:nvSpPr>
          <p:cNvPr id="4" name="Footer Placeholder 3">
            <a:extLst>
              <a:ext uri="{FF2B5EF4-FFF2-40B4-BE49-F238E27FC236}">
                <a16:creationId xmlns:a16="http://schemas.microsoft.com/office/drawing/2014/main" id="{D9635263-54E3-4249-8DFB-2E877D601E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8D797F-B3DB-F742-9C96-BFA2BF2DE822}"/>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39943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B4517-35A2-5342-9063-941A61C47889}"/>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endParaRPr lang="en-US" dirty="0"/>
          </a:p>
        </p:txBody>
      </p:sp>
      <p:sp>
        <p:nvSpPr>
          <p:cNvPr id="3" name="Footer Placeholder 2">
            <a:extLst>
              <a:ext uri="{FF2B5EF4-FFF2-40B4-BE49-F238E27FC236}">
                <a16:creationId xmlns:a16="http://schemas.microsoft.com/office/drawing/2014/main" id="{C6CFBFC4-D376-FF4B-B51B-27B01E1ED4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48B549-A3B5-B14E-B13B-C243B1684118}"/>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47281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B5846-6A51-5640-A86C-C58E03A21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2FB7A5-B52C-C740-BF4F-4BF3CB5CB8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F9AF6-0F45-4C4F-BC18-F5D705C8A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92FDEA-5916-A446-8651-E488CFD2BCD2}"/>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6" name="Footer Placeholder 5">
            <a:extLst>
              <a:ext uri="{FF2B5EF4-FFF2-40B4-BE49-F238E27FC236}">
                <a16:creationId xmlns:a16="http://schemas.microsoft.com/office/drawing/2014/main" id="{F916C130-F534-164D-B3AD-D07F27E56B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ECE4CF-FCE6-2549-B58F-7B2739009C54}"/>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04386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829D-0C4F-3A41-984C-01053F2A46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0E3D2C-713B-CA41-AD43-39833D219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764E6B5-C4BA-6B4A-8D14-94E4ADA3B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142430-533A-264C-AEAF-BFCD3DF32795}"/>
              </a:ext>
            </a:extLst>
          </p:cNvPr>
          <p:cNvSpPr>
            <a:spLocks noGrp="1"/>
          </p:cNvSpPr>
          <p:nvPr>
            <p:ph type="dt" sz="half" idx="10"/>
          </p:nvPr>
        </p:nvSpPr>
        <p:spPr>
          <a:xfrm>
            <a:off x="838200" y="6356350"/>
            <a:ext cx="2743200" cy="365125"/>
          </a:xfrm>
          <a:prstGeom prst="rect">
            <a:avLst/>
          </a:prstGeom>
        </p:spPr>
        <p:txBody>
          <a:bodyPr/>
          <a:lstStyle/>
          <a:p>
            <a:r>
              <a:rPr lang="en-US"/>
              <a:t>Conducted for 85 Fund</a:t>
            </a:r>
          </a:p>
        </p:txBody>
      </p:sp>
      <p:sp>
        <p:nvSpPr>
          <p:cNvPr id="6" name="Footer Placeholder 5">
            <a:extLst>
              <a:ext uri="{FF2B5EF4-FFF2-40B4-BE49-F238E27FC236}">
                <a16:creationId xmlns:a16="http://schemas.microsoft.com/office/drawing/2014/main" id="{AF81D6AB-567E-A44A-A529-6AA3821DE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0FE94-CA6D-DB49-9F21-1BB6E1B51DBE}"/>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257096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7E650-804B-FB42-A40B-3465CB60DF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49EFCDD-5051-FB46-AA25-4570DD9A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EBFF2C0-16A0-E848-BA6B-7DE024D0DE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76B2BE-7F68-874E-AB8D-8D94D160C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2848D-1F76-C043-BCE6-197FD64CF15C}" type="slidenum">
              <a:rPr lang="en-US" smtClean="0"/>
              <a:t>‹#›</a:t>
            </a:fld>
            <a:endParaRPr lang="en-US"/>
          </a:p>
        </p:txBody>
      </p:sp>
      <p:cxnSp>
        <p:nvCxnSpPr>
          <p:cNvPr id="11" name="Straight Connector 10">
            <a:extLst>
              <a:ext uri="{FF2B5EF4-FFF2-40B4-BE49-F238E27FC236}">
                <a16:creationId xmlns:a16="http://schemas.microsoft.com/office/drawing/2014/main" id="{BD5F4549-5650-1941-88D0-4833A9D5ED6A}"/>
              </a:ext>
            </a:extLst>
          </p:cNvPr>
          <p:cNvCxnSpPr/>
          <p:nvPr userDrawn="1"/>
        </p:nvCxnSpPr>
        <p:spPr>
          <a:xfrm>
            <a:off x="0" y="1702436"/>
            <a:ext cx="12192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B395B87-F88C-3112-1032-5A6A458F23D5}"/>
              </a:ext>
            </a:extLst>
          </p:cNvPr>
          <p:cNvPicPr>
            <a:picLocks noChangeAspect="1"/>
          </p:cNvPicPr>
          <p:nvPr userDrawn="1"/>
        </p:nvPicPr>
        <p:blipFill>
          <a:blip r:embed="rId13"/>
          <a:srcRect/>
          <a:stretch/>
        </p:blipFill>
        <p:spPr>
          <a:xfrm>
            <a:off x="5554348" y="6382732"/>
            <a:ext cx="1083303" cy="411270"/>
          </a:xfrm>
          <a:prstGeom prst="rect">
            <a:avLst/>
          </a:prstGeom>
        </p:spPr>
      </p:pic>
    </p:spTree>
    <p:extLst>
      <p:ext uri="{BB962C8B-B14F-4D97-AF65-F5344CB8AC3E}">
        <p14:creationId xmlns:p14="http://schemas.microsoft.com/office/powerpoint/2010/main" val="55201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rgbClr val="00206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369" y="3"/>
            <a:ext cx="1133526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accent6">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9182637"/>
      </p:ext>
    </p:extLst>
  </p:cSld>
  <p:clrMap bg1="dk1" tx1="lt1" bg2="dk2" tx2="lt2" accent1="accent1" accent2="accent2" accent3="accent3" accent4="accent4" accent5="accent5" accent6="accent6" hlink="hlink" folHlink="folHlink"/>
  <p:sldLayoutIdLst>
    <p:sldLayoutId id="2147483662" r:id="rId1"/>
  </p:sldLayoutIdLst>
  <p:hf hdr="0" ftr="0"/>
  <p:txStyles>
    <p:titleStyle>
      <a:lvl1pPr algn="ctr" defTabSz="685783" rtl="0" eaLnBrk="1" latinLnBrk="0" hangingPunct="1">
        <a:lnSpc>
          <a:spcPct val="90000"/>
        </a:lnSpc>
        <a:spcBef>
          <a:spcPct val="0"/>
        </a:spcBef>
        <a:buNone/>
        <a:defRPr sz="30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accent2">
              <a:lumMod val="75000"/>
            </a:schemeClr>
          </a:solidFill>
          <a:effectLst/>
          <a:latin typeface="+mj-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accent2">
              <a:lumMod val="75000"/>
            </a:schemeClr>
          </a:solidFill>
          <a:effectLst/>
          <a:latin typeface="+mj-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accent2">
              <a:lumMod val="75000"/>
            </a:schemeClr>
          </a:solidFill>
          <a:effectLst/>
          <a:latin typeface="+mj-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accent2">
              <a:lumMod val="75000"/>
            </a:schemeClr>
          </a:solidFill>
          <a:effectLst/>
          <a:latin typeface="+mj-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accent2">
              <a:lumMod val="75000"/>
            </a:schemeClr>
          </a:solidFill>
          <a:effectLst/>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BEFCCF95-23D0-B14D-BF67-23645F37FF4F}"/>
              </a:ext>
            </a:extLst>
          </p:cNvPr>
          <p:cNvSpPr/>
          <p:nvPr/>
        </p:nvSpPr>
        <p:spPr>
          <a:xfrm>
            <a:off x="0" y="0"/>
            <a:ext cx="12192000" cy="6858000"/>
          </a:xfrm>
          <a:prstGeom prst="rect">
            <a:avLst/>
          </a:prstGeom>
          <a:solidFill>
            <a:srgbClr val="11234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a:extLst>
              <a:ext uri="{FF2B5EF4-FFF2-40B4-BE49-F238E27FC236}">
                <a16:creationId xmlns:a16="http://schemas.microsoft.com/office/drawing/2014/main" id="{5372F374-7467-264D-B0DC-CB856D8D6242}"/>
              </a:ext>
            </a:extLst>
          </p:cNvPr>
          <p:cNvSpPr>
            <a:spLocks noGrp="1"/>
          </p:cNvSpPr>
          <p:nvPr>
            <p:ph type="subTitle" idx="1"/>
          </p:nvPr>
        </p:nvSpPr>
        <p:spPr>
          <a:xfrm>
            <a:off x="1524000" y="4327070"/>
            <a:ext cx="9144000" cy="1645467"/>
          </a:xfrm>
        </p:spPr>
        <p:txBody>
          <a:bodyPr>
            <a:normAutofit/>
          </a:bodyPr>
          <a:lstStyle/>
          <a:p>
            <a:r>
              <a:rPr lang="en-US" sz="1600" dirty="0">
                <a:solidFill>
                  <a:schemeClr val="bg1"/>
                </a:solidFill>
                <a:latin typeface="+mn-lt"/>
              </a:rPr>
              <a:t>January 3 – 7, 2024</a:t>
            </a:r>
          </a:p>
          <a:p>
            <a:r>
              <a:rPr lang="en-US" sz="1600" dirty="0">
                <a:solidFill>
                  <a:schemeClr val="bg1"/>
                </a:solidFill>
                <a:latin typeface="+mn-lt"/>
              </a:rPr>
              <a:t>N=1600 Registered Voters Nationwide</a:t>
            </a:r>
          </a:p>
          <a:p>
            <a:r>
              <a:rPr lang="en-US" sz="1600" dirty="0">
                <a:solidFill>
                  <a:schemeClr val="bg1"/>
                </a:solidFill>
                <a:latin typeface="+mn-lt"/>
              </a:rPr>
              <a:t>Margin of Error ± 2.45%</a:t>
            </a:r>
          </a:p>
        </p:txBody>
      </p:sp>
      <p:pic>
        <p:nvPicPr>
          <p:cNvPr id="4" name="Picture1">
            <a:extLst>
              <a:ext uri="{FF2B5EF4-FFF2-40B4-BE49-F238E27FC236}">
                <a16:creationId xmlns:a16="http://schemas.microsoft.com/office/drawing/2014/main" id="{770195E4-9092-A245-8C02-E952097E5C89}"/>
              </a:ext>
            </a:extLst>
          </p:cNvPr>
          <p:cNvPicPr>
            <a:picLocks noChangeAspect="1"/>
          </p:cNvPicPr>
          <p:nvPr/>
        </p:nvPicPr>
        <p:blipFill>
          <a:blip r:embed="rId3"/>
          <a:srcRect/>
          <a:stretch/>
        </p:blipFill>
        <p:spPr>
          <a:xfrm>
            <a:off x="3672208" y="1120720"/>
            <a:ext cx="4847583" cy="2203446"/>
          </a:xfrm>
          <a:prstGeom prst="rect">
            <a:avLst/>
          </a:prstGeom>
        </p:spPr>
      </p:pic>
    </p:spTree>
    <p:extLst>
      <p:ext uri="{BB962C8B-B14F-4D97-AF65-F5344CB8AC3E}">
        <p14:creationId xmlns:p14="http://schemas.microsoft.com/office/powerpoint/2010/main" val="1507815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2">
            <a:extLst>
              <a:ext uri="{FF2B5EF4-FFF2-40B4-BE49-F238E27FC236}">
                <a16:creationId xmlns:a16="http://schemas.microsoft.com/office/drawing/2014/main" id="{2FAA99E6-CF87-78B4-6272-DB1A514C5461}"/>
              </a:ext>
            </a:extLst>
          </p:cNvPr>
          <p:cNvSpPr>
            <a:spLocks noGrp="1"/>
          </p:cNvSpPr>
          <p:nvPr>
            <p:ph type="sldNum" sz="quarter" idx="12"/>
          </p:nvPr>
        </p:nvSpPr>
        <p:spPr/>
        <p:txBody>
          <a:bodyPr/>
          <a:lstStyle/>
          <a:p>
            <a:fld id="{8C22848D-1F76-C043-BCE6-197FD64CF15C}" type="slidenum">
              <a:rPr lang="en-US" smtClean="0"/>
              <a:t>9</a:t>
            </a:fld>
            <a:endParaRPr lang="en-US"/>
          </a:p>
        </p:txBody>
      </p:sp>
      <p:sp>
        <p:nvSpPr>
          <p:cNvPr id="5" name="Footer1">
            <a:extLst>
              <a:ext uri="{FF2B5EF4-FFF2-40B4-BE49-F238E27FC236}">
                <a16:creationId xmlns:a16="http://schemas.microsoft.com/office/drawing/2014/main" id="{C621B900-396D-B5BA-9673-4737CE425CAD}"/>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813318785"/>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1">
            <a:extLst>
              <a:ext uri="{FF2B5EF4-FFF2-40B4-BE49-F238E27FC236}">
                <a16:creationId xmlns:a16="http://schemas.microsoft.com/office/drawing/2014/main" id="{FB8B00A0-207E-2D54-1C1E-7D21C7A9C734}"/>
              </a:ext>
            </a:extLst>
          </p:cNvPr>
          <p:cNvGraphicFramePr>
            <a:graphicFrameLocks noGrp="1"/>
          </p:cNvGraphicFramePr>
          <p:nvPr>
            <p:ph sz="half" idx="1"/>
            <p:extLst>
              <p:ext uri="{D42A27DB-BD31-4B8C-83A1-F6EECF244321}">
                <p14:modId xmlns:p14="http://schemas.microsoft.com/office/powerpoint/2010/main" val="3025390041"/>
              </p:ext>
            </p:extLst>
          </p:nvPr>
        </p:nvGraphicFramePr>
        <p:xfrm>
          <a:off x="249323" y="1825625"/>
          <a:ext cx="57704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4000"/>
              <a:t>If this happened to your child, would you...?</a:t>
            </a:r>
            <a:endParaRPr lang="en-US" sz="4000" dirty="0"/>
          </a:p>
        </p:txBody>
      </p:sp>
    </p:spTree>
    <p:extLst>
      <p:ext uri="{BB962C8B-B14F-4D97-AF65-F5344CB8AC3E}">
        <p14:creationId xmlns:p14="http://schemas.microsoft.com/office/powerpoint/2010/main" val="13236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2">
            <a:extLst>
              <a:ext uri="{FF2B5EF4-FFF2-40B4-BE49-F238E27FC236}">
                <a16:creationId xmlns:a16="http://schemas.microsoft.com/office/drawing/2014/main" id="{735BBF6B-37E2-ED02-B647-FC715511D804}"/>
              </a:ext>
            </a:extLst>
          </p:cNvPr>
          <p:cNvSpPr>
            <a:spLocks noGrp="1"/>
          </p:cNvSpPr>
          <p:nvPr>
            <p:ph type="sldNum" sz="quarter" idx="12"/>
          </p:nvPr>
        </p:nvSpPr>
        <p:spPr/>
        <p:txBody>
          <a:bodyPr/>
          <a:lstStyle/>
          <a:p>
            <a:fld id="{8C22848D-1F76-C043-BCE6-197FD64CF15C}" type="slidenum">
              <a:rPr lang="en-US" smtClean="0"/>
              <a:t>1</a:t>
            </a:fld>
            <a:endParaRPr lang="en-US"/>
          </a:p>
        </p:txBody>
      </p:sp>
      <p:sp>
        <p:nvSpPr>
          <p:cNvPr id="5" name="Footer1">
            <a:extLst>
              <a:ext uri="{FF2B5EF4-FFF2-40B4-BE49-F238E27FC236}">
                <a16:creationId xmlns:a16="http://schemas.microsoft.com/office/drawing/2014/main" id="{1BD8CECE-1C1D-7ADD-D397-55C0FF6EC448}"/>
              </a:ext>
            </a:extLst>
          </p:cNvPr>
          <p:cNvSpPr>
            <a:spLocks noGrp="1"/>
          </p:cNvSpPr>
          <p:nvPr>
            <p:ph type="dt" sz="half" idx="10"/>
          </p:nvPr>
        </p:nvSpPr>
        <p:spPr/>
        <p:txBody>
          <a:bodyPr/>
          <a:lstStyle/>
          <a:p>
            <a:r>
              <a:rPr lang="en-US"/>
              <a:t>Conducted for 85 Fund</a:t>
            </a:r>
            <a:endParaRPr lang="en-US" dirty="0"/>
          </a:p>
        </p:txBody>
      </p:sp>
      <p:sp>
        <p:nvSpPr>
          <p:cNvPr id="3" name="Content Placeholder 2">
            <a:extLst>
              <a:ext uri="{FF2B5EF4-FFF2-40B4-BE49-F238E27FC236}">
                <a16:creationId xmlns:a16="http://schemas.microsoft.com/office/drawing/2014/main" id="{AE5F0591-5F64-AB41-B0FF-816AA16E954A}"/>
              </a:ext>
            </a:extLst>
          </p:cNvPr>
          <p:cNvSpPr>
            <a:spLocks noGrp="1"/>
          </p:cNvSpPr>
          <p:nvPr>
            <p:ph idx="1"/>
          </p:nvPr>
        </p:nvSpPr>
        <p:spPr/>
        <p:txBody>
          <a:bodyPr/>
          <a:lstStyle/>
          <a:p>
            <a:r>
              <a:rPr lang="en-US" dirty="0"/>
              <a:t>Online survey among 1,600registered voters nationwide conducted January 3 – 7, 2024. Respondents were selected randomly from opt-in panel participants. Sampling controls were used to ensure that a proportional and representative number of respondents were interviewed from such demographic groups as age, gender, race, and geographic region.</a:t>
            </a:r>
          </a:p>
          <a:p>
            <a:pPr lvl="1"/>
            <a:r>
              <a:rPr lang="en-US" dirty="0"/>
              <a:t>Gender breakdown: 48% men – 52% women</a:t>
            </a:r>
          </a:p>
          <a:p>
            <a:pPr lvl="1"/>
            <a:r>
              <a:rPr lang="en-US" dirty="0"/>
              <a:t>Party ID breakdown: 30% Republican, 34% Independent, 35% Democrat</a:t>
            </a:r>
          </a:p>
          <a:p>
            <a:r>
              <a:rPr lang="en-US" dirty="0"/>
              <a:t>±2.45% overall margin of error at the 95% confidence interval for overall survey. M.O.E.s for subgroups are larger.</a:t>
            </a:r>
          </a:p>
          <a:p>
            <a:endParaRPr lang="en-US" dirty="0"/>
          </a:p>
        </p:txBody>
      </p:sp>
      <p:sp>
        <p:nvSpPr>
          <p:cNvPr id="2" name="Title">
            <a:extLst>
              <a:ext uri="{FF2B5EF4-FFF2-40B4-BE49-F238E27FC236}">
                <a16:creationId xmlns:a16="http://schemas.microsoft.com/office/drawing/2014/main" id="{85911296-3149-774A-B05E-06A4C1F498BA}"/>
              </a:ext>
            </a:extLst>
          </p:cNvPr>
          <p:cNvSpPr>
            <a:spLocks noGrp="1"/>
          </p:cNvSpPr>
          <p:nvPr>
            <p:ph type="title"/>
          </p:nvPr>
        </p:nvSpPr>
        <p:spPr/>
        <p:txBody>
          <a:bodyPr/>
          <a:lstStyle/>
          <a:p>
            <a:r>
              <a:rPr lang="en-US" dirty="0"/>
              <a:t>Methodology</a:t>
            </a:r>
          </a:p>
        </p:txBody>
      </p:sp>
    </p:spTree>
    <p:extLst>
      <p:ext uri="{BB962C8B-B14F-4D97-AF65-F5344CB8AC3E}">
        <p14:creationId xmlns:p14="http://schemas.microsoft.com/office/powerpoint/2010/main" val="408339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2">
            <a:extLst>
              <a:ext uri="{FF2B5EF4-FFF2-40B4-BE49-F238E27FC236}">
                <a16:creationId xmlns:a16="http://schemas.microsoft.com/office/drawing/2014/main" id="{CB340004-720C-0C1F-D09C-8A3D2A542438}"/>
              </a:ext>
            </a:extLst>
          </p:cNvPr>
          <p:cNvSpPr>
            <a:spLocks noGrp="1"/>
          </p:cNvSpPr>
          <p:nvPr>
            <p:ph type="sldNum" sz="quarter" idx="12"/>
          </p:nvPr>
        </p:nvSpPr>
        <p:spPr/>
        <p:txBody>
          <a:bodyPr/>
          <a:lstStyle/>
          <a:p>
            <a:fld id="{8C22848D-1F76-C043-BCE6-197FD64CF15C}" type="slidenum">
              <a:rPr lang="en-US" smtClean="0"/>
              <a:t>2</a:t>
            </a:fld>
            <a:endParaRPr lang="en-US"/>
          </a:p>
        </p:txBody>
      </p:sp>
      <p:sp>
        <p:nvSpPr>
          <p:cNvPr id="5" name="Footer1">
            <a:extLst>
              <a:ext uri="{FF2B5EF4-FFF2-40B4-BE49-F238E27FC236}">
                <a16:creationId xmlns:a16="http://schemas.microsoft.com/office/drawing/2014/main" id="{209D2DE5-B6CD-CA1A-29B2-2080758B90DA}"/>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1501389671"/>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1">
            <a:extLst>
              <a:ext uri="{FF2B5EF4-FFF2-40B4-BE49-F238E27FC236}">
                <a16:creationId xmlns:a16="http://schemas.microsoft.com/office/drawing/2014/main" id="{5D7E0F7C-6562-9763-3FBD-8C359339AEA2}"/>
              </a:ext>
            </a:extLst>
          </p:cNvPr>
          <p:cNvGraphicFramePr>
            <a:graphicFrameLocks noGrp="1"/>
          </p:cNvGraphicFramePr>
          <p:nvPr>
            <p:ph sz="half" idx="1"/>
            <p:extLst>
              <p:ext uri="{D42A27DB-BD31-4B8C-83A1-F6EECF244321}">
                <p14:modId xmlns:p14="http://schemas.microsoft.com/office/powerpoint/2010/main" val="2932198947"/>
              </p:ext>
            </p:extLst>
          </p:nvPr>
        </p:nvGraphicFramePr>
        <p:xfrm>
          <a:off x="173123" y="1825625"/>
          <a:ext cx="58466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3600"/>
              <a:t>Do you approve or disapprove of the way Joe Biden is handling his responsibilities as President?</a:t>
            </a:r>
            <a:endParaRPr lang="en-US" sz="3200" dirty="0"/>
          </a:p>
        </p:txBody>
      </p:sp>
    </p:spTree>
    <p:extLst>
      <p:ext uri="{BB962C8B-B14F-4D97-AF65-F5344CB8AC3E}">
        <p14:creationId xmlns:p14="http://schemas.microsoft.com/office/powerpoint/2010/main" val="27990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2">
            <a:extLst>
              <a:ext uri="{FF2B5EF4-FFF2-40B4-BE49-F238E27FC236}">
                <a16:creationId xmlns:a16="http://schemas.microsoft.com/office/drawing/2014/main" id="{CB340004-720C-0C1F-D09C-8A3D2A542438}"/>
              </a:ext>
            </a:extLst>
          </p:cNvPr>
          <p:cNvSpPr>
            <a:spLocks noGrp="1"/>
          </p:cNvSpPr>
          <p:nvPr>
            <p:ph type="sldNum" sz="quarter" idx="12"/>
          </p:nvPr>
        </p:nvSpPr>
        <p:spPr/>
        <p:txBody>
          <a:bodyPr/>
          <a:lstStyle/>
          <a:p>
            <a:fld id="{8C22848D-1F76-C043-BCE6-197FD64CF15C}" type="slidenum">
              <a:rPr lang="en-US" smtClean="0"/>
              <a:t>3</a:t>
            </a:fld>
            <a:endParaRPr lang="en-US"/>
          </a:p>
        </p:txBody>
      </p:sp>
      <p:sp>
        <p:nvSpPr>
          <p:cNvPr id="5" name="Footer1">
            <a:extLst>
              <a:ext uri="{FF2B5EF4-FFF2-40B4-BE49-F238E27FC236}">
                <a16:creationId xmlns:a16="http://schemas.microsoft.com/office/drawing/2014/main" id="{209D2DE5-B6CD-CA1A-29B2-2080758B90DA}"/>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546795683"/>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1">
            <a:extLst>
              <a:ext uri="{FF2B5EF4-FFF2-40B4-BE49-F238E27FC236}">
                <a16:creationId xmlns:a16="http://schemas.microsoft.com/office/drawing/2014/main" id="{5D7E0F7C-6562-9763-3FBD-8C359339AEA2}"/>
              </a:ext>
            </a:extLst>
          </p:cNvPr>
          <p:cNvGraphicFramePr>
            <a:graphicFrameLocks noGrp="1"/>
          </p:cNvGraphicFramePr>
          <p:nvPr>
            <p:ph sz="half" idx="1"/>
            <p:extLst>
              <p:ext uri="{D42A27DB-BD31-4B8C-83A1-F6EECF244321}">
                <p14:modId xmlns:p14="http://schemas.microsoft.com/office/powerpoint/2010/main" val="375942812"/>
              </p:ext>
            </p:extLst>
          </p:nvPr>
        </p:nvGraphicFramePr>
        <p:xfrm>
          <a:off x="173123" y="1825625"/>
          <a:ext cx="58466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3600"/>
              <a:t>In general, do you think things in this country are headed in the right direction, or are they on the wrong track?</a:t>
            </a:r>
            <a:endParaRPr lang="en-US" sz="3200" dirty="0"/>
          </a:p>
        </p:txBody>
      </p:sp>
    </p:spTree>
    <p:extLst>
      <p:ext uri="{BB962C8B-B14F-4D97-AF65-F5344CB8AC3E}">
        <p14:creationId xmlns:p14="http://schemas.microsoft.com/office/powerpoint/2010/main" val="289648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2">
            <a:extLst>
              <a:ext uri="{FF2B5EF4-FFF2-40B4-BE49-F238E27FC236}">
                <a16:creationId xmlns:a16="http://schemas.microsoft.com/office/drawing/2014/main" id="{CB340004-720C-0C1F-D09C-8A3D2A542438}"/>
              </a:ext>
            </a:extLst>
          </p:cNvPr>
          <p:cNvSpPr>
            <a:spLocks noGrp="1"/>
          </p:cNvSpPr>
          <p:nvPr>
            <p:ph type="sldNum" sz="quarter" idx="12"/>
          </p:nvPr>
        </p:nvSpPr>
        <p:spPr/>
        <p:txBody>
          <a:bodyPr/>
          <a:lstStyle/>
          <a:p>
            <a:fld id="{8C22848D-1F76-C043-BCE6-197FD64CF15C}" type="slidenum">
              <a:rPr lang="en-US" smtClean="0"/>
              <a:t>4</a:t>
            </a:fld>
            <a:endParaRPr lang="en-US"/>
          </a:p>
        </p:txBody>
      </p:sp>
      <p:sp>
        <p:nvSpPr>
          <p:cNvPr id="5" name="Footer1">
            <a:extLst>
              <a:ext uri="{FF2B5EF4-FFF2-40B4-BE49-F238E27FC236}">
                <a16:creationId xmlns:a16="http://schemas.microsoft.com/office/drawing/2014/main" id="{209D2DE5-B6CD-CA1A-29B2-2080758B90DA}"/>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3305434643"/>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1">
            <a:extLst>
              <a:ext uri="{FF2B5EF4-FFF2-40B4-BE49-F238E27FC236}">
                <a16:creationId xmlns:a16="http://schemas.microsoft.com/office/drawing/2014/main" id="{5D7E0F7C-6562-9763-3FBD-8C359339AEA2}"/>
              </a:ext>
            </a:extLst>
          </p:cNvPr>
          <p:cNvGraphicFramePr>
            <a:graphicFrameLocks noGrp="1"/>
          </p:cNvGraphicFramePr>
          <p:nvPr>
            <p:ph sz="half" idx="1"/>
            <p:extLst>
              <p:ext uri="{D42A27DB-BD31-4B8C-83A1-F6EECF244321}">
                <p14:modId xmlns:p14="http://schemas.microsoft.com/office/powerpoint/2010/main" val="2099245293"/>
              </p:ext>
            </p:extLst>
          </p:nvPr>
        </p:nvGraphicFramePr>
        <p:xfrm>
          <a:off x="173123" y="1825625"/>
          <a:ext cx="58466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2800" dirty="0"/>
              <a:t>Some states have begun to roll out independent health centers on public school K-12 campuses which include cross-sex hormone therapy, and sex change treatments among their services. Would you support or oppose this type of health center on your K-12 public school campus?</a:t>
            </a:r>
            <a:endParaRPr lang="en-US" sz="2400" dirty="0"/>
          </a:p>
        </p:txBody>
      </p:sp>
    </p:spTree>
    <p:extLst>
      <p:ext uri="{BB962C8B-B14F-4D97-AF65-F5344CB8AC3E}">
        <p14:creationId xmlns:p14="http://schemas.microsoft.com/office/powerpoint/2010/main" val="313004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2">
            <a:extLst>
              <a:ext uri="{FF2B5EF4-FFF2-40B4-BE49-F238E27FC236}">
                <a16:creationId xmlns:a16="http://schemas.microsoft.com/office/drawing/2014/main" id="{CB340004-720C-0C1F-D09C-8A3D2A542438}"/>
              </a:ext>
            </a:extLst>
          </p:cNvPr>
          <p:cNvSpPr>
            <a:spLocks noGrp="1"/>
          </p:cNvSpPr>
          <p:nvPr>
            <p:ph type="sldNum" sz="quarter" idx="12"/>
          </p:nvPr>
        </p:nvSpPr>
        <p:spPr/>
        <p:txBody>
          <a:bodyPr/>
          <a:lstStyle/>
          <a:p>
            <a:fld id="{8C22848D-1F76-C043-BCE6-197FD64CF15C}" type="slidenum">
              <a:rPr lang="en-US" smtClean="0"/>
              <a:t>5</a:t>
            </a:fld>
            <a:endParaRPr lang="en-US"/>
          </a:p>
        </p:txBody>
      </p:sp>
      <p:sp>
        <p:nvSpPr>
          <p:cNvPr id="5" name="Footer1">
            <a:extLst>
              <a:ext uri="{FF2B5EF4-FFF2-40B4-BE49-F238E27FC236}">
                <a16:creationId xmlns:a16="http://schemas.microsoft.com/office/drawing/2014/main" id="{209D2DE5-B6CD-CA1A-29B2-2080758B90DA}"/>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1302380536"/>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1">
            <a:extLst>
              <a:ext uri="{FF2B5EF4-FFF2-40B4-BE49-F238E27FC236}">
                <a16:creationId xmlns:a16="http://schemas.microsoft.com/office/drawing/2014/main" id="{5D7E0F7C-6562-9763-3FBD-8C359339AEA2}"/>
              </a:ext>
            </a:extLst>
          </p:cNvPr>
          <p:cNvGraphicFramePr>
            <a:graphicFrameLocks noGrp="1"/>
          </p:cNvGraphicFramePr>
          <p:nvPr>
            <p:ph sz="half" idx="1"/>
            <p:extLst>
              <p:ext uri="{D42A27DB-BD31-4B8C-83A1-F6EECF244321}">
                <p14:modId xmlns:p14="http://schemas.microsoft.com/office/powerpoint/2010/main" val="2149029162"/>
              </p:ext>
            </p:extLst>
          </p:nvPr>
        </p:nvGraphicFramePr>
        <p:xfrm>
          <a:off x="173123" y="1825625"/>
          <a:ext cx="58466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3200" dirty="0"/>
              <a:t>Some states are passing laws that require young people to wait until age 18 to receive cross-sex hormone therapy and sex change treatments, do you support or oppose these laws?</a:t>
            </a:r>
            <a:endParaRPr lang="en-US" sz="2800" dirty="0"/>
          </a:p>
        </p:txBody>
      </p:sp>
    </p:spTree>
    <p:extLst>
      <p:ext uri="{BB962C8B-B14F-4D97-AF65-F5344CB8AC3E}">
        <p14:creationId xmlns:p14="http://schemas.microsoft.com/office/powerpoint/2010/main" val="212291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2">
            <a:extLst>
              <a:ext uri="{FF2B5EF4-FFF2-40B4-BE49-F238E27FC236}">
                <a16:creationId xmlns:a16="http://schemas.microsoft.com/office/drawing/2014/main" id="{CB340004-720C-0C1F-D09C-8A3D2A542438}"/>
              </a:ext>
            </a:extLst>
          </p:cNvPr>
          <p:cNvSpPr>
            <a:spLocks noGrp="1"/>
          </p:cNvSpPr>
          <p:nvPr>
            <p:ph type="sldNum" sz="quarter" idx="12"/>
          </p:nvPr>
        </p:nvSpPr>
        <p:spPr/>
        <p:txBody>
          <a:bodyPr/>
          <a:lstStyle/>
          <a:p>
            <a:fld id="{8C22848D-1F76-C043-BCE6-197FD64CF15C}" type="slidenum">
              <a:rPr lang="en-US" smtClean="0"/>
              <a:t>6</a:t>
            </a:fld>
            <a:endParaRPr lang="en-US"/>
          </a:p>
        </p:txBody>
      </p:sp>
      <p:sp>
        <p:nvSpPr>
          <p:cNvPr id="5" name="Footer1">
            <a:extLst>
              <a:ext uri="{FF2B5EF4-FFF2-40B4-BE49-F238E27FC236}">
                <a16:creationId xmlns:a16="http://schemas.microsoft.com/office/drawing/2014/main" id="{209D2DE5-B6CD-CA1A-29B2-2080758B90DA}"/>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571018553"/>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1">
            <a:extLst>
              <a:ext uri="{FF2B5EF4-FFF2-40B4-BE49-F238E27FC236}">
                <a16:creationId xmlns:a16="http://schemas.microsoft.com/office/drawing/2014/main" id="{5D7E0F7C-6562-9763-3FBD-8C359339AEA2}"/>
              </a:ext>
            </a:extLst>
          </p:cNvPr>
          <p:cNvGraphicFramePr>
            <a:graphicFrameLocks noGrp="1"/>
          </p:cNvGraphicFramePr>
          <p:nvPr>
            <p:ph sz="half" idx="1"/>
            <p:extLst>
              <p:ext uri="{D42A27DB-BD31-4B8C-83A1-F6EECF244321}">
                <p14:modId xmlns:p14="http://schemas.microsoft.com/office/powerpoint/2010/main" val="4038870670"/>
              </p:ext>
            </p:extLst>
          </p:nvPr>
        </p:nvGraphicFramePr>
        <p:xfrm>
          <a:off x="173123" y="1825625"/>
          <a:ext cx="58466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3600"/>
              <a:t>Do you agree or disagree that parents should be informed about discussions regarding gender dysphoria, transitioning, etc., for those 18 years or younger?</a:t>
            </a:r>
            <a:endParaRPr lang="en-US" sz="3200" dirty="0"/>
          </a:p>
        </p:txBody>
      </p:sp>
    </p:spTree>
    <p:extLst>
      <p:ext uri="{BB962C8B-B14F-4D97-AF65-F5344CB8AC3E}">
        <p14:creationId xmlns:p14="http://schemas.microsoft.com/office/powerpoint/2010/main" val="233680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2">
            <a:extLst>
              <a:ext uri="{FF2B5EF4-FFF2-40B4-BE49-F238E27FC236}">
                <a16:creationId xmlns:a16="http://schemas.microsoft.com/office/drawing/2014/main" id="{2FAA99E6-CF87-78B4-6272-DB1A514C5461}"/>
              </a:ext>
            </a:extLst>
          </p:cNvPr>
          <p:cNvSpPr>
            <a:spLocks noGrp="1"/>
          </p:cNvSpPr>
          <p:nvPr>
            <p:ph type="sldNum" sz="quarter" idx="12"/>
          </p:nvPr>
        </p:nvSpPr>
        <p:spPr/>
        <p:txBody>
          <a:bodyPr/>
          <a:lstStyle/>
          <a:p>
            <a:fld id="{8C22848D-1F76-C043-BCE6-197FD64CF15C}" type="slidenum">
              <a:rPr lang="en-US" smtClean="0"/>
              <a:t>7</a:t>
            </a:fld>
            <a:endParaRPr lang="en-US"/>
          </a:p>
        </p:txBody>
      </p:sp>
      <p:sp>
        <p:nvSpPr>
          <p:cNvPr id="5" name="Footer1">
            <a:extLst>
              <a:ext uri="{FF2B5EF4-FFF2-40B4-BE49-F238E27FC236}">
                <a16:creationId xmlns:a16="http://schemas.microsoft.com/office/drawing/2014/main" id="{C621B900-396D-B5BA-9673-4737CE425CAD}"/>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3415486888"/>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1">
            <a:extLst>
              <a:ext uri="{FF2B5EF4-FFF2-40B4-BE49-F238E27FC236}">
                <a16:creationId xmlns:a16="http://schemas.microsoft.com/office/drawing/2014/main" id="{FB8B00A0-207E-2D54-1C1E-7D21C7A9C734}"/>
              </a:ext>
            </a:extLst>
          </p:cNvPr>
          <p:cNvGraphicFramePr>
            <a:graphicFrameLocks noGrp="1"/>
          </p:cNvGraphicFramePr>
          <p:nvPr>
            <p:ph sz="half" idx="1"/>
            <p:extLst>
              <p:ext uri="{D42A27DB-BD31-4B8C-83A1-F6EECF244321}">
                <p14:modId xmlns:p14="http://schemas.microsoft.com/office/powerpoint/2010/main" val="3306648599"/>
              </p:ext>
            </p:extLst>
          </p:nvPr>
        </p:nvGraphicFramePr>
        <p:xfrm>
          <a:off x="249323" y="1825625"/>
          <a:ext cx="57704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2000" dirty="0"/>
              <a:t>Two parents are suing a Michigan school district alleging that their 11-year-old daughter's middle school treated her like a boy for months and actively deceived them about their child's “gender transition”. The parents are suing, charging that the school violated their 1st and 14th Amendment rights to exercise their religion and to make decisions about their daughter's upbringing, education, and health care. Which of the following is closest to your opinion?</a:t>
            </a:r>
          </a:p>
        </p:txBody>
      </p:sp>
    </p:spTree>
    <p:extLst>
      <p:ext uri="{BB962C8B-B14F-4D97-AF65-F5344CB8AC3E}">
        <p14:creationId xmlns:p14="http://schemas.microsoft.com/office/powerpoint/2010/main" val="342251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2">
            <a:extLst>
              <a:ext uri="{FF2B5EF4-FFF2-40B4-BE49-F238E27FC236}">
                <a16:creationId xmlns:a16="http://schemas.microsoft.com/office/drawing/2014/main" id="{2FAA99E6-CF87-78B4-6272-DB1A514C5461}"/>
              </a:ext>
            </a:extLst>
          </p:cNvPr>
          <p:cNvSpPr>
            <a:spLocks noGrp="1"/>
          </p:cNvSpPr>
          <p:nvPr>
            <p:ph type="sldNum" sz="quarter" idx="12"/>
          </p:nvPr>
        </p:nvSpPr>
        <p:spPr/>
        <p:txBody>
          <a:bodyPr/>
          <a:lstStyle/>
          <a:p>
            <a:fld id="{8C22848D-1F76-C043-BCE6-197FD64CF15C}" type="slidenum">
              <a:rPr lang="en-US" smtClean="0"/>
              <a:t>8</a:t>
            </a:fld>
            <a:endParaRPr lang="en-US"/>
          </a:p>
        </p:txBody>
      </p:sp>
      <p:sp>
        <p:nvSpPr>
          <p:cNvPr id="5" name="Footer1">
            <a:extLst>
              <a:ext uri="{FF2B5EF4-FFF2-40B4-BE49-F238E27FC236}">
                <a16:creationId xmlns:a16="http://schemas.microsoft.com/office/drawing/2014/main" id="{C621B900-396D-B5BA-9673-4737CE425CAD}"/>
              </a:ext>
            </a:extLst>
          </p:cNvPr>
          <p:cNvSpPr>
            <a:spLocks noGrp="1"/>
          </p:cNvSpPr>
          <p:nvPr>
            <p:ph type="dt" sz="half" idx="10"/>
          </p:nvPr>
        </p:nvSpPr>
        <p:spPr/>
        <p:txBody>
          <a:bodyPr/>
          <a:lstStyle/>
          <a:p>
            <a:r>
              <a:rPr lang="en-US"/>
              <a:t>Conducted for 85 Fund</a:t>
            </a:r>
            <a:endParaRPr lang="en-US" dirty="0"/>
          </a:p>
        </p:txBody>
      </p:sp>
      <p:graphicFrame>
        <p:nvGraphicFramePr>
          <p:cNvPr id="24" name="Chart2">
            <a:extLst>
              <a:ext uri="{FF2B5EF4-FFF2-40B4-BE49-F238E27FC236}">
                <a16:creationId xmlns:a16="http://schemas.microsoft.com/office/drawing/2014/main" id="{8BFC4020-D6EB-3C1B-350B-D2502394833D}"/>
              </a:ext>
            </a:extLst>
          </p:cNvPr>
          <p:cNvGraphicFramePr>
            <a:graphicFrameLocks noGrp="1"/>
          </p:cNvGraphicFramePr>
          <p:nvPr>
            <p:ph sz="half" idx="2"/>
            <p:extLst>
              <p:ext uri="{D42A27DB-BD31-4B8C-83A1-F6EECF244321}">
                <p14:modId xmlns:p14="http://schemas.microsoft.com/office/powerpoint/2010/main" val="1229771567"/>
              </p:ext>
            </p:extLst>
          </p:nvPr>
        </p:nvGraphicFramePr>
        <p:xfrm>
          <a:off x="6096000" y="1825625"/>
          <a:ext cx="58578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1">
            <a:extLst>
              <a:ext uri="{FF2B5EF4-FFF2-40B4-BE49-F238E27FC236}">
                <a16:creationId xmlns:a16="http://schemas.microsoft.com/office/drawing/2014/main" id="{FB8B00A0-207E-2D54-1C1E-7D21C7A9C734}"/>
              </a:ext>
            </a:extLst>
          </p:cNvPr>
          <p:cNvGraphicFramePr>
            <a:graphicFrameLocks noGrp="1"/>
          </p:cNvGraphicFramePr>
          <p:nvPr>
            <p:ph sz="half" idx="1"/>
            <p:extLst>
              <p:ext uri="{D42A27DB-BD31-4B8C-83A1-F6EECF244321}">
                <p14:modId xmlns:p14="http://schemas.microsoft.com/office/powerpoint/2010/main" val="1355539347"/>
              </p:ext>
            </p:extLst>
          </p:nvPr>
        </p:nvGraphicFramePr>
        <p:xfrm>
          <a:off x="249323" y="1825625"/>
          <a:ext cx="577047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a:extLst>
              <a:ext uri="{FF2B5EF4-FFF2-40B4-BE49-F238E27FC236}">
                <a16:creationId xmlns:a16="http://schemas.microsoft.com/office/drawing/2014/main" id="{FD2449A5-DFB8-A1E3-FF65-27F87E928D8C}"/>
              </a:ext>
            </a:extLst>
          </p:cNvPr>
          <p:cNvSpPr>
            <a:spLocks noGrp="1"/>
          </p:cNvSpPr>
          <p:nvPr>
            <p:ph type="title"/>
          </p:nvPr>
        </p:nvSpPr>
        <p:spPr>
          <a:xfrm>
            <a:off x="173123" y="320675"/>
            <a:ext cx="11780752" cy="1325563"/>
          </a:xfrm>
        </p:spPr>
        <p:txBody>
          <a:bodyPr>
            <a:noAutofit/>
          </a:bodyPr>
          <a:lstStyle/>
          <a:p>
            <a:pPr algn="just"/>
            <a:r>
              <a:rPr lang="en-US" sz="4000"/>
              <a:t>Still thinking about this, who do you trust more to discuss gender identity and issues of sexuality with students under the age of 18?</a:t>
            </a:r>
            <a:endParaRPr lang="en-US" sz="4000" dirty="0"/>
          </a:p>
        </p:txBody>
      </p:sp>
    </p:spTree>
    <p:extLst>
      <p:ext uri="{BB962C8B-B14F-4D97-AF65-F5344CB8AC3E}">
        <p14:creationId xmlns:p14="http://schemas.microsoft.com/office/powerpoint/2010/main" val="3574554152"/>
      </p:ext>
    </p:extLst>
  </p:cSld>
  <p:clrMapOvr>
    <a:masterClrMapping/>
  </p:clrMapOvr>
</p:sld>
</file>

<file path=ppt/theme/theme1.xml><?xml version="1.0" encoding="utf-8"?>
<a:theme xmlns:a="http://schemas.openxmlformats.org/drawingml/2006/main" name="Office Theme">
  <a:themeElements>
    <a:clrScheme name="CRC Research">
      <a:dk1>
        <a:srgbClr val="000000"/>
      </a:dk1>
      <a:lt1>
        <a:srgbClr val="FFFFFF"/>
      </a:lt1>
      <a:dk2>
        <a:srgbClr val="414041"/>
      </a:dk2>
      <a:lt2>
        <a:srgbClr val="FFFFFF"/>
      </a:lt2>
      <a:accent1>
        <a:srgbClr val="BF0A30"/>
      </a:accent1>
      <a:accent2>
        <a:srgbClr val="002868"/>
      </a:accent2>
      <a:accent3>
        <a:srgbClr val="5DB0DF"/>
      </a:accent3>
      <a:accent4>
        <a:srgbClr val="FFC000"/>
      </a:accent4>
      <a:accent5>
        <a:srgbClr val="00B050"/>
      </a:accent5>
      <a:accent6>
        <a:srgbClr val="7030A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C Research Template" id="{B0D7A119-C3E2-8A4E-9C88-813D502E2517}" vid="{8E5D236F-40D8-3B41-A5C3-DB3A13440FAE}"/>
    </a:ext>
  </a:extLst>
</a:theme>
</file>

<file path=ppt/theme/theme2.xml><?xml version="1.0" encoding="utf-8"?>
<a:theme xmlns:a="http://schemas.openxmlformats.org/drawingml/2006/main" name="TPCDefault">
  <a:themeElements>
    <a:clrScheme name="Old Glory">
      <a:dk1>
        <a:srgbClr val="000000"/>
      </a:dk1>
      <a:lt1>
        <a:sysClr val="window" lastClr="FFFFFF"/>
      </a:lt1>
      <a:dk2>
        <a:srgbClr val="414042"/>
      </a:dk2>
      <a:lt2>
        <a:srgbClr val="FFFFFF"/>
      </a:lt2>
      <a:accent1>
        <a:srgbClr val="BF0A30"/>
      </a:accent1>
      <a:accent2>
        <a:srgbClr val="002868"/>
      </a:accent2>
      <a:accent3>
        <a:srgbClr val="5DB0DF"/>
      </a:accent3>
      <a:accent4>
        <a:srgbClr val="FC901E"/>
      </a:accent4>
      <a:accent5>
        <a:srgbClr val="00B050"/>
      </a:accent5>
      <a:accent6>
        <a:srgbClr val="7030A0"/>
      </a:accent6>
      <a:hlink>
        <a:srgbClr val="2D497E"/>
      </a:hlink>
      <a:folHlink>
        <a:srgbClr val="0B69FF"/>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C Research Template" id="{B0D7A119-C3E2-8A4E-9C88-813D502E2517}" vid="{9CDEFF44-2FA3-DC4E-A451-4AEF8DB3E1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A8D633B9485F4982B22F8072E47C88" ma:contentTypeVersion="8" ma:contentTypeDescription="Create a new document." ma:contentTypeScope="" ma:versionID="29ffea8fb99a041cd7ff8e5ff126d092">
  <xsd:schema xmlns:xsd="http://www.w3.org/2001/XMLSchema" xmlns:xs="http://www.w3.org/2001/XMLSchema" xmlns:p="http://schemas.microsoft.com/office/2006/metadata/properties" xmlns:ns3="f3825314-9cad-4e0a-a6b2-e86f76e2bbeb" targetNamespace="http://schemas.microsoft.com/office/2006/metadata/properties" ma:root="true" ma:fieldsID="75bd8b3dc1f7af36215b1b8d99ddeb78" ns3:_="">
    <xsd:import namespace="f3825314-9cad-4e0a-a6b2-e86f76e2bbe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825314-9cad-4e0a-a6b2-e86f76e2bb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A40E3B-88A1-4A7C-82CF-E05EA55D9182}">
  <ds:schemaRefs>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f3825314-9cad-4e0a-a6b2-e86f76e2bbeb"/>
    <ds:schemaRef ds:uri="http://purl.org/dc/term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D6CB25B9-D348-46AA-BB3F-131F7939E285}">
  <ds:schemaRefs>
    <ds:schemaRef ds:uri="http://schemas.microsoft.com/sharepoint/v3/contenttype/forms"/>
  </ds:schemaRefs>
</ds:datastoreItem>
</file>

<file path=customXml/itemProps3.xml><?xml version="1.0" encoding="utf-8"?>
<ds:datastoreItem xmlns:ds="http://schemas.openxmlformats.org/officeDocument/2006/customXml" ds:itemID="{6D63F201-7ED9-4638-8A81-BDA2CAC78B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825314-9cad-4e0a-a6b2-e86f76e2bb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10501</TotalTime>
  <Words>434</Words>
  <Application>Microsoft Macintosh PowerPoint</Application>
  <PresentationFormat>Widescreen</PresentationFormat>
  <Paragraphs>35</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Cambria</vt:lpstr>
      <vt:lpstr>Office Theme</vt:lpstr>
      <vt:lpstr>TPCDefault</vt:lpstr>
      <vt:lpstr>PowerPoint Presentation</vt:lpstr>
      <vt:lpstr>Methodology</vt:lpstr>
      <vt:lpstr>Do you approve or disapprove of the way Joe Biden is handling his responsibilities as President?</vt:lpstr>
      <vt:lpstr>In general, do you think things in this country are headed in the right direction, or are they on the wrong track?</vt:lpstr>
      <vt:lpstr>Some states have begun to roll out independent health centers on public school K-12 campuses which include cross-sex hormone therapy, and sex change treatments among their services. Would you support or oppose this type of health center on your K-12 public school campus?</vt:lpstr>
      <vt:lpstr>Some states are passing laws that require young people to wait until age 18 to receive cross-sex hormone therapy and sex change treatments, do you support or oppose these laws?</vt:lpstr>
      <vt:lpstr>Do you agree or disagree that parents should be informed about discussions regarding gender dysphoria, transitioning, etc., for those 18 years or younger?</vt:lpstr>
      <vt:lpstr>Two parents are suing a Michigan school district alleging that their 11-year-old daughter's middle school treated her like a boy for months and actively deceived them about their child's “gender transition”. The parents are suing, charging that the school violated their 1st and 14th Amendment rights to exercise their religion and to make decisions about their daughter's upbringing, education, and health care. Which of the following is closest to your opinion?</vt:lpstr>
      <vt:lpstr>Still thinking about this, who do you trust more to discuss gender identity and issues of sexuality with students under the age of 18?</vt:lpstr>
      <vt:lpstr>If this happened to your child, would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Phillips</dc:creator>
  <cp:lastModifiedBy>Peter Robbio</cp:lastModifiedBy>
  <cp:revision>25</cp:revision>
  <cp:lastPrinted>2020-05-04T18:10:59Z</cp:lastPrinted>
  <dcterms:created xsi:type="dcterms:W3CDTF">2023-01-05T23:06:49Z</dcterms:created>
  <dcterms:modified xsi:type="dcterms:W3CDTF">2024-01-18T16:20:36Z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0x01010037A8D633B9485F4982B22F8072E47C88</vt:lpwstr>
  </property>
</Properties>
</file>