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  <p:sldMasterId id="2147483660" r:id="rId5"/>
  </p:sldMasterIdLst>
  <p:notesMasterIdLst>
    <p:notesMasterId r:id="rId19"/>
  </p:notesMasterIdLst>
  <p:sldIdLst>
    <p:sldId id="387" r:id="rId6"/>
    <p:sldId id="388" r:id="rId7"/>
    <p:sldId id="1308" r:id="rId8"/>
    <p:sldId id="1309" r:id="rId9"/>
    <p:sldId id="1310" r:id="rId10"/>
    <p:sldId id="1318" r:id="rId11"/>
    <p:sldId id="1319" r:id="rId12"/>
    <p:sldId id="1320" r:id="rId13"/>
    <p:sldId id="1321" r:id="rId14"/>
    <p:sldId id="1322" r:id="rId15"/>
    <p:sldId id="1323" r:id="rId16"/>
    <p:sldId id="1324" r:id="rId17"/>
    <p:sldId id="132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77C"/>
    <a:srgbClr val="FF9300"/>
    <a:srgbClr val="102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6"/>
    <p:restoredTop sz="95775"/>
  </p:normalViewPr>
  <p:slideViewPr>
    <p:cSldViewPr snapToGrid="0" snapToObjects="1">
      <p:cViewPr varScale="1">
        <p:scale>
          <a:sx n="116" d="100"/>
          <a:sy n="116" d="100"/>
        </p:scale>
        <p:origin x="22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0.41</c:v>
                </c:pt>
                <c:pt idx="1">
                  <c:v>0.41</c:v>
                </c:pt>
                <c:pt idx="2">
                  <c:v>0.08</c:v>
                </c:pt>
                <c:pt idx="3">
                  <c:v>0.3</c:v>
                </c:pt>
                <c:pt idx="4">
                  <c:v>0.81</c:v>
                </c:pt>
                <c:pt idx="5">
                  <c:v>0.2</c:v>
                </c:pt>
                <c:pt idx="6">
                  <c:v>0.4</c:v>
                </c:pt>
                <c:pt idx="7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0.56999999999999995</c:v>
                </c:pt>
                <c:pt idx="1">
                  <c:v>0.55000000000000004</c:v>
                </c:pt>
                <c:pt idx="2">
                  <c:v>0.9</c:v>
                </c:pt>
                <c:pt idx="3">
                  <c:v>0.66</c:v>
                </c:pt>
                <c:pt idx="4">
                  <c:v>0.17</c:v>
                </c:pt>
                <c:pt idx="5">
                  <c:v>0.79</c:v>
                </c:pt>
                <c:pt idx="6">
                  <c:v>0.56000000000000005</c:v>
                </c:pt>
                <c:pt idx="7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0.01</c:v>
                </c:pt>
                <c:pt idx="1">
                  <c:v>0.04</c:v>
                </c:pt>
                <c:pt idx="2">
                  <c:v>0.02</c:v>
                </c:pt>
                <c:pt idx="3">
                  <c:v>0.04</c:v>
                </c:pt>
                <c:pt idx="4">
                  <c:v>0.01</c:v>
                </c:pt>
                <c:pt idx="5">
                  <c:v>0.01</c:v>
                </c:pt>
                <c:pt idx="6">
                  <c:v>0.04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0.25</c:v>
                </c:pt>
                <c:pt idx="1">
                  <c:v>0.18</c:v>
                </c:pt>
                <c:pt idx="2">
                  <c:v>0.15</c:v>
                </c:pt>
                <c:pt idx="3">
                  <c:v>0.14000000000000001</c:v>
                </c:pt>
                <c:pt idx="4">
                  <c:v>0.34</c:v>
                </c:pt>
                <c:pt idx="5">
                  <c:v>0.18</c:v>
                </c:pt>
                <c:pt idx="6">
                  <c:v>0.18</c:v>
                </c:pt>
                <c:pt idx="7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0.65</c:v>
                </c:pt>
                <c:pt idx="1">
                  <c:v>0.68</c:v>
                </c:pt>
                <c:pt idx="2">
                  <c:v>0.76</c:v>
                </c:pt>
                <c:pt idx="3">
                  <c:v>0.71</c:v>
                </c:pt>
                <c:pt idx="4">
                  <c:v>0.54</c:v>
                </c:pt>
                <c:pt idx="5">
                  <c:v>0.74</c:v>
                </c:pt>
                <c:pt idx="6">
                  <c:v>0.67</c:v>
                </c:pt>
                <c:pt idx="7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0.11</c:v>
                </c:pt>
                <c:pt idx="1">
                  <c:v>0.14000000000000001</c:v>
                </c:pt>
                <c:pt idx="2">
                  <c:v>0.09</c:v>
                </c:pt>
                <c:pt idx="3">
                  <c:v>0.15</c:v>
                </c:pt>
                <c:pt idx="4">
                  <c:v>0.12</c:v>
                </c:pt>
                <c:pt idx="5">
                  <c:v>0.08</c:v>
                </c:pt>
                <c:pt idx="6">
                  <c:v>0.15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Approve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Disapprove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0.21</c:v>
                </c:pt>
                <c:pt idx="1">
                  <c:v>0.66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0.28999999999999998</c:v>
                </c:pt>
                <c:pt idx="1">
                  <c:v>0.24</c:v>
                </c:pt>
                <c:pt idx="2">
                  <c:v>0.2</c:v>
                </c:pt>
                <c:pt idx="3">
                  <c:v>0.21</c:v>
                </c:pt>
                <c:pt idx="4">
                  <c:v>0.37</c:v>
                </c:pt>
                <c:pt idx="5">
                  <c:v>0.23</c:v>
                </c:pt>
                <c:pt idx="6">
                  <c:v>0.23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0.6</c:v>
                </c:pt>
                <c:pt idx="1">
                  <c:v>0.63</c:v>
                </c:pt>
                <c:pt idx="2">
                  <c:v>0.71</c:v>
                </c:pt>
                <c:pt idx="3">
                  <c:v>0.63</c:v>
                </c:pt>
                <c:pt idx="4">
                  <c:v>0.51</c:v>
                </c:pt>
                <c:pt idx="5">
                  <c:v>0.69</c:v>
                </c:pt>
                <c:pt idx="6">
                  <c:v>0.62</c:v>
                </c:pt>
                <c:pt idx="7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0.11</c:v>
                </c:pt>
                <c:pt idx="1">
                  <c:v>0.13</c:v>
                </c:pt>
                <c:pt idx="2">
                  <c:v>0.09</c:v>
                </c:pt>
                <c:pt idx="3">
                  <c:v>0.16</c:v>
                </c:pt>
                <c:pt idx="4">
                  <c:v>0.12</c:v>
                </c:pt>
                <c:pt idx="5">
                  <c:v>0.08</c:v>
                </c:pt>
                <c:pt idx="6">
                  <c:v>0.15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Approve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Disapprove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0.26</c:v>
                </c:pt>
                <c:pt idx="1">
                  <c:v>0.61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0.26</c:v>
                </c:pt>
                <c:pt idx="1">
                  <c:v>0.28999999999999998</c:v>
                </c:pt>
                <c:pt idx="2">
                  <c:v>0.2</c:v>
                </c:pt>
                <c:pt idx="3">
                  <c:v>0.22</c:v>
                </c:pt>
                <c:pt idx="4">
                  <c:v>0.41</c:v>
                </c:pt>
                <c:pt idx="5">
                  <c:v>0.24</c:v>
                </c:pt>
                <c:pt idx="6">
                  <c:v>0.22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0.65</c:v>
                </c:pt>
                <c:pt idx="1">
                  <c:v>0.59</c:v>
                </c:pt>
                <c:pt idx="2">
                  <c:v>0.71</c:v>
                </c:pt>
                <c:pt idx="3">
                  <c:v>0.67</c:v>
                </c:pt>
                <c:pt idx="4">
                  <c:v>0.5</c:v>
                </c:pt>
                <c:pt idx="5">
                  <c:v>0.71</c:v>
                </c:pt>
                <c:pt idx="6">
                  <c:v>0.67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0.08</c:v>
                </c:pt>
                <c:pt idx="1">
                  <c:v>0.12</c:v>
                </c:pt>
                <c:pt idx="2">
                  <c:v>0.09</c:v>
                </c:pt>
                <c:pt idx="3">
                  <c:v>0.11</c:v>
                </c:pt>
                <c:pt idx="4">
                  <c:v>0.09</c:v>
                </c:pt>
                <c:pt idx="5">
                  <c:v>0.06</c:v>
                </c:pt>
                <c:pt idx="6">
                  <c:v>0.11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0.62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Confident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0.38</c:v>
                </c:pt>
                <c:pt idx="1">
                  <c:v>0.4</c:v>
                </c:pt>
                <c:pt idx="2">
                  <c:v>0.27</c:v>
                </c:pt>
                <c:pt idx="3">
                  <c:v>0.28999999999999998</c:v>
                </c:pt>
                <c:pt idx="4">
                  <c:v>0.6</c:v>
                </c:pt>
                <c:pt idx="5">
                  <c:v>0.28999999999999998</c:v>
                </c:pt>
                <c:pt idx="6">
                  <c:v>0.34</c:v>
                </c:pt>
                <c:pt idx="7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Less Confident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0.23</c:v>
                </c:pt>
                <c:pt idx="1">
                  <c:v>0.19</c:v>
                </c:pt>
                <c:pt idx="2">
                  <c:v>0.3</c:v>
                </c:pt>
                <c:pt idx="3">
                  <c:v>0.24</c:v>
                </c:pt>
                <c:pt idx="4">
                  <c:v>0.1</c:v>
                </c:pt>
                <c:pt idx="5">
                  <c:v>0.31</c:v>
                </c:pt>
                <c:pt idx="6">
                  <c:v>0.2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0.32</c:v>
                </c:pt>
                <c:pt idx="1">
                  <c:v>0.3</c:v>
                </c:pt>
                <c:pt idx="2">
                  <c:v>0.35</c:v>
                </c:pt>
                <c:pt idx="3">
                  <c:v>0.38</c:v>
                </c:pt>
                <c:pt idx="4">
                  <c:v>0.21</c:v>
                </c:pt>
                <c:pt idx="5">
                  <c:v>0.32</c:v>
                </c:pt>
                <c:pt idx="6">
                  <c:v>0.36</c:v>
                </c:pt>
                <c:pt idx="7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Much More Confident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More Confident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Much Less Confident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Less Confident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2" formatCode="0%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3" formatCode="0%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E0-CA45-8D45-362F6DACA67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0.39</c:v>
                </c:pt>
                <c:pt idx="1">
                  <c:v>0.21</c:v>
                </c:pt>
                <c:pt idx="2">
                  <c:v>0.31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5-49A9-99FE-7DB093AD40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Confident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0.27</c:v>
                </c:pt>
                <c:pt idx="1">
                  <c:v>0.24</c:v>
                </c:pt>
                <c:pt idx="2">
                  <c:v>0.22</c:v>
                </c:pt>
                <c:pt idx="3">
                  <c:v>0.17</c:v>
                </c:pt>
                <c:pt idx="4">
                  <c:v>0.38</c:v>
                </c:pt>
                <c:pt idx="5">
                  <c:v>0.26</c:v>
                </c:pt>
                <c:pt idx="6">
                  <c:v>0.19</c:v>
                </c:pt>
                <c:pt idx="7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Less Confident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0.37</c:v>
                </c:pt>
                <c:pt idx="1">
                  <c:v>0.35</c:v>
                </c:pt>
                <c:pt idx="2">
                  <c:v>0.42</c:v>
                </c:pt>
                <c:pt idx="3">
                  <c:v>0.41</c:v>
                </c:pt>
                <c:pt idx="4">
                  <c:v>0.26</c:v>
                </c:pt>
                <c:pt idx="5">
                  <c:v>0.41</c:v>
                </c:pt>
                <c:pt idx="6">
                  <c:v>0.38</c:v>
                </c:pt>
                <c:pt idx="7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0.27</c:v>
                </c:pt>
                <c:pt idx="1">
                  <c:v>0.26</c:v>
                </c:pt>
                <c:pt idx="2">
                  <c:v>0.27</c:v>
                </c:pt>
                <c:pt idx="3">
                  <c:v>0.3</c:v>
                </c:pt>
                <c:pt idx="4">
                  <c:v>0.23</c:v>
                </c:pt>
                <c:pt idx="5">
                  <c:v>0.25</c:v>
                </c:pt>
                <c:pt idx="6">
                  <c:v>0.3</c:v>
                </c:pt>
                <c:pt idx="7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Much More Confident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More Confident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Much Less Confident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Less Confident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Indifferent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2" formatCode="0%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3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E0-CA45-8D45-362F6DACA67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More Confident</c:v>
                </c:pt>
                <c:pt idx="1">
                  <c:v>Less Confident</c:v>
                </c:pt>
                <c:pt idx="2">
                  <c:v>Indifferent</c:v>
                </c:pt>
                <c:pt idx="3">
                  <c:v>Unsure/Refused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0.26</c:v>
                </c:pt>
                <c:pt idx="1">
                  <c:v>0.36</c:v>
                </c:pt>
                <c:pt idx="2">
                  <c:v>0.27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35-49A9-99FE-7DB093AD40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Approve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Disapprove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0.41</c:v>
                </c:pt>
                <c:pt idx="1">
                  <c:v>0.56000000000000005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0.26</c:v>
                </c:pt>
                <c:pt idx="1">
                  <c:v>0.24</c:v>
                </c:pt>
                <c:pt idx="2">
                  <c:v>0.16</c:v>
                </c:pt>
                <c:pt idx="3">
                  <c:v>0.18</c:v>
                </c:pt>
                <c:pt idx="4">
                  <c:v>0.39</c:v>
                </c:pt>
                <c:pt idx="5">
                  <c:v>0.2</c:v>
                </c:pt>
                <c:pt idx="6">
                  <c:v>0.19</c:v>
                </c:pt>
                <c:pt idx="7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0.62</c:v>
                </c:pt>
                <c:pt idx="1">
                  <c:v>0.56000000000000005</c:v>
                </c:pt>
                <c:pt idx="2">
                  <c:v>0.72</c:v>
                </c:pt>
                <c:pt idx="3">
                  <c:v>0.63</c:v>
                </c:pt>
                <c:pt idx="4">
                  <c:v>0.44</c:v>
                </c:pt>
                <c:pt idx="5">
                  <c:v>0.71</c:v>
                </c:pt>
                <c:pt idx="6">
                  <c:v>0.61</c:v>
                </c:pt>
                <c:pt idx="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0.12</c:v>
                </c:pt>
                <c:pt idx="1">
                  <c:v>0.2</c:v>
                </c:pt>
                <c:pt idx="2">
                  <c:v>0.12</c:v>
                </c:pt>
                <c:pt idx="3">
                  <c:v>0.19</c:v>
                </c:pt>
                <c:pt idx="4">
                  <c:v>0.17</c:v>
                </c:pt>
                <c:pt idx="5">
                  <c:v>0.09</c:v>
                </c:pt>
                <c:pt idx="6">
                  <c:v>0.2</c:v>
                </c:pt>
                <c:pt idx="7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Agree</c:v>
                </c:pt>
                <c:pt idx="1">
                  <c:v>Disagree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0.25</c:v>
                </c:pt>
                <c:pt idx="1">
                  <c:v>0.59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Right Direction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0.36</c:v>
                </c:pt>
                <c:pt idx="1">
                  <c:v>0.28999999999999998</c:v>
                </c:pt>
                <c:pt idx="2">
                  <c:v>0.1</c:v>
                </c:pt>
                <c:pt idx="3">
                  <c:v>0.23</c:v>
                </c:pt>
                <c:pt idx="4">
                  <c:v>0.62</c:v>
                </c:pt>
                <c:pt idx="5">
                  <c:v>0.19</c:v>
                </c:pt>
                <c:pt idx="6">
                  <c:v>0.32</c:v>
                </c:pt>
                <c:pt idx="7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Wrong Track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0.61</c:v>
                </c:pt>
                <c:pt idx="1">
                  <c:v>0.67</c:v>
                </c:pt>
                <c:pt idx="2">
                  <c:v>0.88</c:v>
                </c:pt>
                <c:pt idx="3">
                  <c:v>0.73</c:v>
                </c:pt>
                <c:pt idx="4">
                  <c:v>0.34</c:v>
                </c:pt>
                <c:pt idx="5">
                  <c:v>0.8</c:v>
                </c:pt>
                <c:pt idx="6">
                  <c:v>0.63</c:v>
                </c:pt>
                <c:pt idx="7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0.03</c:v>
                </c:pt>
                <c:pt idx="1">
                  <c:v>0.04</c:v>
                </c:pt>
                <c:pt idx="2">
                  <c:v>0.02</c:v>
                </c:pt>
                <c:pt idx="3">
                  <c:v>0.04</c:v>
                </c:pt>
                <c:pt idx="4">
                  <c:v>0.04</c:v>
                </c:pt>
                <c:pt idx="5">
                  <c:v>0.01</c:v>
                </c:pt>
                <c:pt idx="6">
                  <c:v>0.05</c:v>
                </c:pt>
                <c:pt idx="7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Right Direction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Right Direction</c:v>
                </c:pt>
                <c:pt idx="1">
                  <c:v>Wrong Track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Right Direction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Right Direction</c:v>
                </c:pt>
                <c:pt idx="1">
                  <c:v>Wrong Track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Wrong Track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Right Direction</c:v>
                </c:pt>
                <c:pt idx="1">
                  <c:v>Wrong Track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Wrong Track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Right Direction</c:v>
                </c:pt>
                <c:pt idx="1">
                  <c:v>Wrong Track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Right Direction</c:v>
                </c:pt>
                <c:pt idx="1">
                  <c:v>Wrong Track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Right Direction</c:v>
                </c:pt>
                <c:pt idx="1">
                  <c:v>Wrong Track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0.32</c:v>
                </c:pt>
                <c:pt idx="1">
                  <c:v>0.64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204A-4F13-906D-163DBA8D7A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204A-4F13-906D-163DBA8D7A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204A-4F13-906D-163DBA8D7A61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204A-4F13-906D-163DBA8D7A61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204A-4F13-906D-163DBA8D7A61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204A-4F13-906D-163DBA8D7A61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0-62D9-4C6E-A51E-0DD8CDAEDF31}"/>
              </c:ext>
            </c:extLst>
          </c:dPt>
          <c:dPt>
            <c:idx val="7"/>
            <c:invertIfNegative val="0"/>
            <c:bubble3D val="0"/>
            <c:spPr>
              <a:solidFill>
                <a:srgbClr val="FF93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62D9-4C6E-A51E-0DD8CDAEDF3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62D9-4C6E-A51E-0DD8CDAEDF3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62D9-4C6E-A51E-0DD8CDAEDF3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62D9-4C6E-A51E-0DD8CDAEDF3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6-2925-4BB5-94AF-9E5FAFF553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Inflation</c:v>
                </c:pt>
                <c:pt idx="1">
                  <c:v>Immigration And Border Security</c:v>
                </c:pt>
                <c:pt idx="2">
                  <c:v>Jobs And The Economy</c:v>
                </c:pt>
                <c:pt idx="3">
                  <c:v>Crime</c:v>
                </c:pt>
                <c:pt idx="4">
                  <c:v>Healthcare</c:v>
                </c:pt>
                <c:pt idx="5">
                  <c:v>Abortion</c:v>
                </c:pt>
                <c:pt idx="6">
                  <c:v>National Security</c:v>
                </c:pt>
                <c:pt idx="7">
                  <c:v>Election Integrity</c:v>
                </c:pt>
                <c:pt idx="8">
                  <c:v>Education</c:v>
                </c:pt>
                <c:pt idx="9">
                  <c:v>Political Censorship By Big Tech</c:v>
                </c:pt>
                <c:pt idx="10">
                  <c:v>Something Else</c:v>
                </c:pt>
                <c:pt idx="11">
                  <c:v>Unsure/Refused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0.23</c:v>
                </c:pt>
                <c:pt idx="1">
                  <c:v>0.21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0.06</c:v>
                </c:pt>
                <c:pt idx="6">
                  <c:v>0.06</c:v>
                </c:pt>
                <c:pt idx="7">
                  <c:v>0.04</c:v>
                </c:pt>
                <c:pt idx="8">
                  <c:v>0.03</c:v>
                </c:pt>
                <c:pt idx="9">
                  <c:v>0.01</c:v>
                </c:pt>
                <c:pt idx="10">
                  <c:v>0.05</c:v>
                </c:pt>
                <c:pt idx="1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A-4F13-906D-163DBA8D7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9984495"/>
        <c:axId val="445162911"/>
      </c:barChart>
      <c:catAx>
        <c:axId val="6199844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162911"/>
        <c:crosses val="autoZero"/>
        <c:auto val="1"/>
        <c:lblAlgn val="ctr"/>
        <c:lblOffset val="100"/>
        <c:noMultiLvlLbl val="0"/>
      </c:catAx>
      <c:valAx>
        <c:axId val="445162911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19984495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0.49</c:v>
                </c:pt>
                <c:pt idx="1">
                  <c:v>0.32</c:v>
                </c:pt>
                <c:pt idx="2">
                  <c:v>0.43</c:v>
                </c:pt>
                <c:pt idx="3">
                  <c:v>0.39</c:v>
                </c:pt>
                <c:pt idx="4">
                  <c:v>0.41</c:v>
                </c:pt>
                <c:pt idx="5">
                  <c:v>0.51</c:v>
                </c:pt>
                <c:pt idx="6">
                  <c:v>0.28000000000000003</c:v>
                </c:pt>
                <c:pt idx="7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0.44</c:v>
                </c:pt>
                <c:pt idx="1">
                  <c:v>0.55000000000000004</c:v>
                </c:pt>
                <c:pt idx="2">
                  <c:v>0.49</c:v>
                </c:pt>
                <c:pt idx="3">
                  <c:v>0.5</c:v>
                </c:pt>
                <c:pt idx="4">
                  <c:v>0.49</c:v>
                </c:pt>
                <c:pt idx="5">
                  <c:v>0.43</c:v>
                </c:pt>
                <c:pt idx="6">
                  <c:v>0.59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7.0000000000000007E-2</c:v>
                </c:pt>
                <c:pt idx="1">
                  <c:v>0.12</c:v>
                </c:pt>
                <c:pt idx="2">
                  <c:v>0.08</c:v>
                </c:pt>
                <c:pt idx="3">
                  <c:v>0.11</c:v>
                </c:pt>
                <c:pt idx="4">
                  <c:v>0.1</c:v>
                </c:pt>
                <c:pt idx="5">
                  <c:v>0.06</c:v>
                </c:pt>
                <c:pt idx="6">
                  <c:v>0.13</c:v>
                </c:pt>
                <c:pt idx="7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4F8-6340-B881-4AF819801DC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4F8-6340-B881-4AF819801DC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4F8-6340-B881-4AF819801D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F8-6340-B881-4AF819801D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56885135"/>
        <c:axId val="1956886799"/>
      </c:barChart>
      <c:catAx>
        <c:axId val="1956885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886799"/>
        <c:crosses val="autoZero"/>
        <c:auto val="1"/>
        <c:lblAlgn val="ctr"/>
        <c:lblOffset val="100"/>
        <c:noMultiLvlLbl val="0"/>
      </c:catAx>
      <c:valAx>
        <c:axId val="1956886799"/>
        <c:scaling>
          <c:orientation val="minMax"/>
          <c:max val="0.9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56885135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0.39</c:v>
                </c:pt>
                <c:pt idx="1">
                  <c:v>0.34</c:v>
                </c:pt>
                <c:pt idx="2">
                  <c:v>0.25</c:v>
                </c:pt>
                <c:pt idx="3">
                  <c:v>0.3</c:v>
                </c:pt>
                <c:pt idx="4">
                  <c:v>0.55000000000000004</c:v>
                </c:pt>
                <c:pt idx="5">
                  <c:v>0.28000000000000003</c:v>
                </c:pt>
                <c:pt idx="6">
                  <c:v>0.33</c:v>
                </c:pt>
                <c:pt idx="7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97-3242-B48D-7D5A92C1B3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0.32</c:v>
                </c:pt>
                <c:pt idx="1">
                  <c:v>0.21</c:v>
                </c:pt>
                <c:pt idx="2">
                  <c:v>0.43</c:v>
                </c:pt>
                <c:pt idx="3">
                  <c:v>0.28999999999999998</c:v>
                </c:pt>
                <c:pt idx="4">
                  <c:v>0.09</c:v>
                </c:pt>
                <c:pt idx="5">
                  <c:v>0.43</c:v>
                </c:pt>
                <c:pt idx="6">
                  <c:v>0.22</c:v>
                </c:pt>
                <c:pt idx="7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97-3242-B48D-7D5A92C1B3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Men (48%)</c:v>
                </c:pt>
                <c:pt idx="1">
                  <c:v>Women (52%)</c:v>
                </c:pt>
                <c:pt idx="2">
                  <c:v>Republican (30%)</c:v>
                </c:pt>
                <c:pt idx="3">
                  <c:v>Independent (34%)</c:v>
                </c:pt>
                <c:pt idx="4">
                  <c:v>Democrat (35%)</c:v>
                </c:pt>
                <c:pt idx="5">
                  <c:v>Conservative (35%)</c:v>
                </c:pt>
                <c:pt idx="6">
                  <c:v>Moderate (38%)</c:v>
                </c:pt>
                <c:pt idx="7">
                  <c:v>Liberal (24%)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0.3</c:v>
                </c:pt>
                <c:pt idx="1">
                  <c:v>0.44</c:v>
                </c:pt>
                <c:pt idx="2">
                  <c:v>0.32</c:v>
                </c:pt>
                <c:pt idx="3">
                  <c:v>0.41</c:v>
                </c:pt>
                <c:pt idx="4">
                  <c:v>0.36</c:v>
                </c:pt>
                <c:pt idx="5">
                  <c:v>0.28999999999999998</c:v>
                </c:pt>
                <c:pt idx="6">
                  <c:v>0.45</c:v>
                </c:pt>
                <c:pt idx="7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97-3242-B48D-7D5A92C1B3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3495919"/>
        <c:axId val="1323337855"/>
      </c:barChart>
      <c:catAx>
        <c:axId val="1303495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7855"/>
        <c:crosses val="autoZero"/>
        <c:auto val="1"/>
        <c:lblAlgn val="ctr"/>
        <c:lblOffset val="100"/>
        <c:noMultiLvlLbl val="0"/>
      </c:catAx>
      <c:valAx>
        <c:axId val="132333785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303495919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Approve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E0-CA45-8D45-362F6DACA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Approve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E0-CA45-8D45-362F6DACA6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Disapprove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E0-CA45-8D45-362F6DACA6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Disapprove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E0-CA45-8D45-362F6DACA6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Unsure/refused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 formatCode="0%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E0-CA45-8D45-362F6DACA67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Approve</c:v>
                </c:pt>
                <c:pt idx="1">
                  <c:v>Disapprove</c:v>
                </c:pt>
                <c:pt idx="2">
                  <c:v>Unsure/Refused</c:v>
                </c:pt>
              </c:strCache>
            </c:strRef>
          </c:cat>
          <c:val>
            <c:numRef>
              <c:f>Sheet1!$G$2:$G$4</c:f>
              <c:numCache>
                <c:formatCode>0%</c:formatCode>
                <c:ptCount val="3"/>
                <c:pt idx="0">
                  <c:v>0.36</c:v>
                </c:pt>
                <c:pt idx="1">
                  <c:v>0.26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AF-4232-BE74-BB62554786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290411743"/>
        <c:axId val="1317710335"/>
      </c:barChart>
      <c:catAx>
        <c:axId val="129041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710335"/>
        <c:crosses val="autoZero"/>
        <c:auto val="1"/>
        <c:lblAlgn val="ctr"/>
        <c:lblOffset val="100"/>
        <c:noMultiLvlLbl val="0"/>
      </c:catAx>
      <c:valAx>
        <c:axId val="1317710335"/>
        <c:scaling>
          <c:orientation val="minMax"/>
          <c:max val="1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290411743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266-616E-A242-B17E-A54BEC1FF9B4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6BE4D-20D6-8641-BE4A-1CA0D329F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21380-3823-CE45-85A5-34C703014A5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6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9200D-735C-DC4E-B7DC-B3059A91C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5D06B-2B10-3047-8ABA-D749DA4E7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CC1D4-5A41-BC4C-84E5-89506064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57FDF-BA96-A147-8FE3-7C8CE467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2159C-8FF4-FA40-BAD5-A0B7F7C3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98AA-BF86-FD45-A114-0F6BF5C9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B938C-B823-5245-8D9C-EC00F9FF3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B38D2-D5C4-4D4C-9B0A-661CD311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D35F5-6DF7-2242-8ECA-CC9F7095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75DA4-31E8-FF4A-9F25-8B75077F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B3B94-0ACF-8D41-BE78-3BDE865A1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D6EA6-A9DB-3C41-AB8D-5F97BEC86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0BB31-F8FD-A745-88A3-6603BF80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9AA76-A433-D147-B54C-E32CAA06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B87E9-7542-144C-B716-17F5E44C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4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584" y="45723"/>
            <a:ext cx="10950832" cy="1325563"/>
          </a:xfrm>
        </p:spPr>
        <p:txBody>
          <a:bodyPr>
            <a:normAutofit/>
          </a:bodyPr>
          <a:lstStyle>
            <a:lvl1pPr algn="ctr">
              <a:defRPr sz="3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74446"/>
            <a:ext cx="12192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D072EC-E06C-43C6-8F6B-EBCB6FFCC14E}"/>
              </a:ext>
            </a:extLst>
          </p:cNvPr>
          <p:cNvSpPr/>
          <p:nvPr/>
        </p:nvSpPr>
        <p:spPr>
          <a:xfrm>
            <a:off x="7876147" y="6375045"/>
            <a:ext cx="2856248" cy="433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8994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9567-627C-D845-A177-9395E77F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22F0-7F53-384D-8DB2-419994352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F6400-398D-214A-9C95-0BD4B556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BC36-2EC1-EF43-86CC-4B01DFD3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8775-9E96-444F-AB14-580B2F7A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7CE1-D0D1-884D-BB70-9675B67F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B8C64-6F3D-A14C-A19E-1CE61F7FA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33264-CC8A-0C48-9558-37D5620C28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80E9-980C-9F40-9D1E-9CED5B20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CD45C-AE32-EA4A-AE21-0A03F1A5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3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2DB2-CF64-7A4D-A857-04B8B6E7B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7FDF-DF89-7740-81C0-83200CB1F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2E165-7E5D-8946-B479-4619D4908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C6DFF-D9DD-D649-89E8-896DBD9D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1B66E-5D57-F24E-B5AE-1B1D68C1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18CE9-B8A4-2B43-9616-51FB660D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5E94-C00D-5540-99D6-61DB5D345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FDD9-6268-BF45-A2D1-1E3461B79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B4238-2DA0-B448-B1AC-AEDE9ECCC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133E1-9536-F646-995A-FD86E2D17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7EEAB4-E00C-BA47-922F-9A5A38886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3B7EF8-0901-004C-88AC-FD4D3793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624D7-8ED7-094A-B809-1588575A1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A7E88-A19F-0C4F-9C0A-9A1A0C4E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5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9856E-67F8-194B-9854-B78A9495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2562F-2C47-C14A-8D18-A3821580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35263-54E3-4249-8DFB-2E877D60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D797F-B3DB-F742-9C96-BFA2BF2D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B4517-35A2-5342-9063-941A61C4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FBFC4-D376-FF4B-B51B-27B01E1E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8B549-A3B5-B14E-B13B-C243B168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5846-6A51-5640-A86C-C58E03A2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B7A5-B52C-C740-BF4F-4BF3CB5CB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F9AF6-0F45-4C4F-BC18-F5D705C8A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2FDEA-5916-A446-8651-E488CFD2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6C130-F534-164D-B3AD-D07F27E5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CE4CF-FCE6-2549-B58F-7B273900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3829D-0C4F-3A41-984C-01053F2A4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E3D2C-713B-CA41-AD43-39833D219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4E6B5-C4BA-6B4A-8D14-94E4ADA3B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42430-533A-264C-AEAF-BFCD3DF3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Conducted for 85 Fund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1D6AB-567E-A44A-A529-6AA3821D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0FE94-CA6D-DB49-9F21-1BB6E1B5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6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7E650-804B-FB42-A40B-3465CB60D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EFCDD-5051-FB46-AA25-4570DD9A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FF2C0-16A0-E848-BA6B-7DE024D0D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6B2BE-7F68-874E-AB8D-8D94D160C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848D-1F76-C043-BCE6-197FD64CF15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5F4549-5650-1941-88D0-4833A9D5ED6A}"/>
              </a:ext>
            </a:extLst>
          </p:cNvPr>
          <p:cNvCxnSpPr/>
          <p:nvPr userDrawn="1"/>
        </p:nvCxnSpPr>
        <p:spPr>
          <a:xfrm>
            <a:off x="0" y="1702436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B395B87-F88C-3112-1032-5A6A458F23D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5554348" y="6382732"/>
            <a:ext cx="1083303" cy="41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01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369" y="3"/>
            <a:ext cx="113352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82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</p:sldLayoutIdLst>
  <p:hf hdr="0" ftr="0"/>
  <p:txStyles>
    <p:titleStyle>
      <a:lvl1pPr algn="ctr" defTabSz="685783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2">
              <a:lumMod val="75000"/>
            </a:schemeClr>
          </a:solidFill>
          <a:effectLst/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2">
              <a:lumMod val="75000"/>
            </a:schemeClr>
          </a:solidFill>
          <a:effectLst/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2">
              <a:lumMod val="75000"/>
            </a:schemeClr>
          </a:solidFill>
          <a:effectLst/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2">
              <a:lumMod val="75000"/>
            </a:schemeClr>
          </a:solidFill>
          <a:effectLst/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2">
              <a:lumMod val="75000"/>
            </a:schemeClr>
          </a:solidFill>
          <a:effectLst/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ckground">
            <a:extLst>
              <a:ext uri="{FF2B5EF4-FFF2-40B4-BE49-F238E27FC236}">
                <a16:creationId xmlns:a16="http://schemas.microsoft.com/office/drawing/2014/main" id="{BEFCCF95-23D0-B14D-BF67-23645F37FF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23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5372F374-7467-264D-B0DC-CB856D8D6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070"/>
            <a:ext cx="9144000" cy="1645467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January 3 – 7, 2024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N=1600 Registered Voters Nationwide</a:t>
            </a:r>
          </a:p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Margin of Error ± 2.45%</a:t>
            </a:r>
          </a:p>
        </p:txBody>
      </p:sp>
      <p:pic>
        <p:nvPicPr>
          <p:cNvPr id="4" name="Picture1">
            <a:extLst>
              <a:ext uri="{FF2B5EF4-FFF2-40B4-BE49-F238E27FC236}">
                <a16:creationId xmlns:a16="http://schemas.microsoft.com/office/drawing/2014/main" id="{770195E4-9092-A245-8C02-E952097E5C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72208" y="1120720"/>
            <a:ext cx="4847583" cy="220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15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9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1864132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3688847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600"/>
              <a:t>Do you agree or disagree that a hospital or medical provider should consider racial justice when determining treatment?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316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7440786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8055610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600"/>
              <a:t>Would you be more or less confident in their level of care if you knew a doctor had completed political diversity, equity, and inclusion training, or would you be indifferent?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880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4673665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9292811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Would you be more or less confident in a medical provider or institution that took strong political positions on controversial issues like abortion, climate change, and gun rights, or would you be indifferent?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213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0452467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5516143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Do you agree or disagree that state-owned hospitals and medical schools that impose rules and promote and provide services based on race, gender identity, and sexuality should receive taxpayer funding?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142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2">
            <a:extLst>
              <a:ext uri="{FF2B5EF4-FFF2-40B4-BE49-F238E27FC236}">
                <a16:creationId xmlns:a16="http://schemas.microsoft.com/office/drawing/2014/main" id="{735BBF6B-37E2-ED02-B647-FC715511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1BD8CECE-1C1D-7ADD-D397-55C0FF6E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F0591-5F64-AB41-B0FF-816AA16E9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survey among 1,600registered voters nationwide conducted January 3 – 7, 2024. Respondents were selected randomly from opt-in panel participants. Sampling controls were used to ensure that a proportional and representative number of respondents were interviewed from such demographic groups as age, gender, race, and geographic region.</a:t>
            </a:r>
          </a:p>
          <a:p>
            <a:pPr lvl="1"/>
            <a:r>
              <a:rPr lang="en-US" dirty="0"/>
              <a:t>Gender breakdown: 48% men – 52% women</a:t>
            </a:r>
          </a:p>
          <a:p>
            <a:pPr lvl="1"/>
            <a:r>
              <a:rPr lang="en-US" dirty="0"/>
              <a:t>Party ID breakdown: 30% Republican, 34% Independent, 35% Democrat</a:t>
            </a:r>
          </a:p>
          <a:p>
            <a:r>
              <a:rPr lang="en-US" dirty="0"/>
              <a:t>±2.45% overall margin of error at the 95% confidence interval for overall survey. M.O.E.s for subgroups are larger.</a:t>
            </a:r>
          </a:p>
          <a:p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85911296-3149-774A-B05E-06A4C1F4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408339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1389671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2198947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600"/>
              <a:t>Do you approve or disapprove of the way Joe Biden is handling his responsibilities as President?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90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6795683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942812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600"/>
              <a:t>In general, do you think things in this country are headed in the right direction, or are they on the wrong track?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648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69F898F4-ABFA-BFF0-A3AE-DE7AA125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4</a:t>
            </a:fld>
            <a:endParaRPr lang="en-US"/>
          </a:p>
        </p:txBody>
      </p:sp>
      <p:sp>
        <p:nvSpPr>
          <p:cNvPr id="2" name="Footer1">
            <a:extLst>
              <a:ext uri="{FF2B5EF4-FFF2-40B4-BE49-F238E27FC236}">
                <a16:creationId xmlns:a16="http://schemas.microsoft.com/office/drawing/2014/main" id="{8DB7191F-2529-27F3-9221-5366540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10" name="Chart1">
            <a:extLst>
              <a:ext uri="{FF2B5EF4-FFF2-40B4-BE49-F238E27FC236}">
                <a16:creationId xmlns:a16="http://schemas.microsoft.com/office/drawing/2014/main" id="{C16F9BA6-1A26-FD4E-D6BB-89D4D3D52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731038"/>
              </p:ext>
            </p:extLst>
          </p:nvPr>
        </p:nvGraphicFramePr>
        <p:xfrm>
          <a:off x="177800" y="1825625"/>
          <a:ext cx="11861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">
            <a:extLst>
              <a:ext uri="{FF2B5EF4-FFF2-40B4-BE49-F238E27FC236}">
                <a16:creationId xmlns:a16="http://schemas.microsoft.com/office/drawing/2014/main" id="{DE469FFD-CD6E-BE61-5903-F0AF7119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365125"/>
            <a:ext cx="11861800" cy="1325563"/>
          </a:xfrm>
        </p:spPr>
        <p:txBody>
          <a:bodyPr/>
          <a:lstStyle/>
          <a:p>
            <a:r>
              <a:rPr lang="en-US" sz="4400"/>
              <a:t>Which of the following would you say is the most important issue facing the country?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7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2">
            <a:extLst>
              <a:ext uri="{FF2B5EF4-FFF2-40B4-BE49-F238E27FC236}">
                <a16:creationId xmlns:a16="http://schemas.microsoft.com/office/drawing/2014/main" id="{2FAA99E6-CF87-78B4-6272-DB1A514C5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C621B900-396D-B5BA-9673-4737CE42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4918528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1">
            <a:extLst>
              <a:ext uri="{FF2B5EF4-FFF2-40B4-BE49-F238E27FC236}">
                <a16:creationId xmlns:a16="http://schemas.microsoft.com/office/drawing/2014/main" id="{FB8B00A0-207E-2D54-1C1E-7D21C7A9C73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2722912"/>
              </p:ext>
            </p:extLst>
          </p:nvPr>
        </p:nvGraphicFramePr>
        <p:xfrm>
          <a:off x="249323" y="1825625"/>
          <a:ext cx="57704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4000"/>
              <a:t>Have you recently seen, read, or heard about diversity, equity, and inclusion practices, also known as DEI?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642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6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1090384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3272837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600"/>
              <a:t>Do you approve or disapprove of efforts to introduce more DEI in everyday life?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304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7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6954082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5972547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600"/>
              <a:t>Would you approve or disapprove of your company relying on race, gender identity, and sexuality-based hiring and promotion practices?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598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2">
            <a:extLst>
              <a:ext uri="{FF2B5EF4-FFF2-40B4-BE49-F238E27FC236}">
                <a16:creationId xmlns:a16="http://schemas.microsoft.com/office/drawing/2014/main" id="{CB340004-720C-0C1F-D09C-8A3D2A54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848D-1F76-C043-BCE6-197FD64CF15C}" type="slidenum">
              <a:rPr lang="en-US" smtClean="0"/>
              <a:t>8</a:t>
            </a:fld>
            <a:endParaRPr lang="en-US"/>
          </a:p>
        </p:txBody>
      </p:sp>
      <p:sp>
        <p:nvSpPr>
          <p:cNvPr id="5" name="Footer1">
            <a:extLst>
              <a:ext uri="{FF2B5EF4-FFF2-40B4-BE49-F238E27FC236}">
                <a16:creationId xmlns:a16="http://schemas.microsoft.com/office/drawing/2014/main" id="{209D2DE5-B6CD-CA1A-29B2-2080758B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Conducted for 85 Fund</a:t>
            </a:r>
            <a:endParaRPr lang="en-US" dirty="0"/>
          </a:p>
        </p:txBody>
      </p:sp>
      <p:graphicFrame>
        <p:nvGraphicFramePr>
          <p:cNvPr id="24" name="Chart2">
            <a:extLst>
              <a:ext uri="{FF2B5EF4-FFF2-40B4-BE49-F238E27FC236}">
                <a16:creationId xmlns:a16="http://schemas.microsoft.com/office/drawing/2014/main" id="{8BFC4020-D6EB-3C1B-350B-D250239483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6906661"/>
              </p:ext>
            </p:extLst>
          </p:nvPr>
        </p:nvGraphicFramePr>
        <p:xfrm>
          <a:off x="6096000" y="1825625"/>
          <a:ext cx="5857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1">
            <a:extLst>
              <a:ext uri="{FF2B5EF4-FFF2-40B4-BE49-F238E27FC236}">
                <a16:creationId xmlns:a16="http://schemas.microsoft.com/office/drawing/2014/main" id="{5D7E0F7C-6562-9763-3FBD-8C359339AE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6290388"/>
              </p:ext>
            </p:extLst>
          </p:nvPr>
        </p:nvGraphicFramePr>
        <p:xfrm>
          <a:off x="173123" y="1825625"/>
          <a:ext cx="584667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">
            <a:extLst>
              <a:ext uri="{FF2B5EF4-FFF2-40B4-BE49-F238E27FC236}">
                <a16:creationId xmlns:a16="http://schemas.microsoft.com/office/drawing/2014/main" id="{FD2449A5-DFB8-A1E3-FF65-27F87E92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23" y="320675"/>
            <a:ext cx="1178075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The American College of Surgeons has a new toolkit encouraging doctors to consider a patient's race and identity when providing care. Do you approve or disapprove of this practice?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809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C Research">
      <a:dk1>
        <a:srgbClr val="000000"/>
      </a:dk1>
      <a:lt1>
        <a:srgbClr val="FFFFFF"/>
      </a:lt1>
      <a:dk2>
        <a:srgbClr val="414041"/>
      </a:dk2>
      <a:lt2>
        <a:srgbClr val="FFFFFF"/>
      </a:lt2>
      <a:accent1>
        <a:srgbClr val="BF0A30"/>
      </a:accent1>
      <a:accent2>
        <a:srgbClr val="002868"/>
      </a:accent2>
      <a:accent3>
        <a:srgbClr val="5DB0DF"/>
      </a:accent3>
      <a:accent4>
        <a:srgbClr val="FFC000"/>
      </a:accent4>
      <a:accent5>
        <a:srgbClr val="00B05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C Research Template" id="{B0D7A119-C3E2-8A4E-9C88-813D502E2517}" vid="{8E5D236F-40D8-3B41-A5C3-DB3A13440FAE}"/>
    </a:ext>
  </a:extLst>
</a:theme>
</file>

<file path=ppt/theme/theme2.xml><?xml version="1.0" encoding="utf-8"?>
<a:theme xmlns:a="http://schemas.openxmlformats.org/drawingml/2006/main" name="TPCDefault">
  <a:themeElements>
    <a:clrScheme name="Old Glory">
      <a:dk1>
        <a:srgbClr val="000000"/>
      </a:dk1>
      <a:lt1>
        <a:sysClr val="window" lastClr="FFFFFF"/>
      </a:lt1>
      <a:dk2>
        <a:srgbClr val="414042"/>
      </a:dk2>
      <a:lt2>
        <a:srgbClr val="FFFFFF"/>
      </a:lt2>
      <a:accent1>
        <a:srgbClr val="BF0A30"/>
      </a:accent1>
      <a:accent2>
        <a:srgbClr val="002868"/>
      </a:accent2>
      <a:accent3>
        <a:srgbClr val="5DB0DF"/>
      </a:accent3>
      <a:accent4>
        <a:srgbClr val="FC901E"/>
      </a:accent4>
      <a:accent5>
        <a:srgbClr val="00B050"/>
      </a:accent5>
      <a:accent6>
        <a:srgbClr val="7030A0"/>
      </a:accent6>
      <a:hlink>
        <a:srgbClr val="2D497E"/>
      </a:hlink>
      <a:folHlink>
        <a:srgbClr val="0B69FF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C Research Template" id="{B0D7A119-C3E2-8A4E-9C88-813D502E2517}" vid="{9CDEFF44-2FA3-DC4E-A451-4AEF8DB3E1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8D633B9485F4982B22F8072E47C88" ma:contentTypeVersion="8" ma:contentTypeDescription="Create a new document." ma:contentTypeScope="" ma:versionID="29ffea8fb99a041cd7ff8e5ff126d092">
  <xsd:schema xmlns:xsd="http://www.w3.org/2001/XMLSchema" xmlns:xs="http://www.w3.org/2001/XMLSchema" xmlns:p="http://schemas.microsoft.com/office/2006/metadata/properties" xmlns:ns3="f3825314-9cad-4e0a-a6b2-e86f76e2bbeb" targetNamespace="http://schemas.microsoft.com/office/2006/metadata/properties" ma:root="true" ma:fieldsID="75bd8b3dc1f7af36215b1b8d99ddeb78" ns3:_="">
    <xsd:import namespace="f3825314-9cad-4e0a-a6b2-e86f76e2bb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25314-9cad-4e0a-a6b2-e86f76e2bb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CB25B9-D348-46AA-BB3F-131F7939E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63F201-7ED9-4638-8A81-BDA2CAC78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825314-9cad-4e0a-a6b2-e86f76e2bb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A40E3B-88A1-4A7C-82CF-E05EA55D9182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f3825314-9cad-4e0a-a6b2-e86f76e2bbeb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10501</TotalTime>
  <Words>460</Words>
  <Application>Microsoft Macintosh PowerPoint</Application>
  <PresentationFormat>Widescreen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TPCDefault</vt:lpstr>
      <vt:lpstr>PowerPoint Presentation</vt:lpstr>
      <vt:lpstr>Methodology</vt:lpstr>
      <vt:lpstr>Do you approve or disapprove of the way Joe Biden is handling his responsibilities as President?</vt:lpstr>
      <vt:lpstr>In general, do you think things in this country are headed in the right direction, or are they on the wrong track?</vt:lpstr>
      <vt:lpstr>Which of the following would you say is the most important issue facing the country?</vt:lpstr>
      <vt:lpstr>Have you recently seen, read, or heard about diversity, equity, and inclusion practices, also known as DEI?</vt:lpstr>
      <vt:lpstr>Do you approve or disapprove of efforts to introduce more DEI in everyday life?</vt:lpstr>
      <vt:lpstr>Would you approve or disapprove of your company relying on race, gender identity, and sexuality-based hiring and promotion practices?</vt:lpstr>
      <vt:lpstr>The American College of Surgeons has a new toolkit encouraging doctors to consider a patient's race and identity when providing care. Do you approve or disapprove of this practice?</vt:lpstr>
      <vt:lpstr>Do you agree or disagree that a hospital or medical provider should consider racial justice when determining treatment?</vt:lpstr>
      <vt:lpstr>Would you be more or less confident in their level of care if you knew a doctor had completed political diversity, equity, and inclusion training, or would you be indifferent?</vt:lpstr>
      <vt:lpstr>Would you be more or less confident in a medical provider or institution that took strong political positions on controversial issues like abortion, climate change, and gun rights, or would you be indifferent?</vt:lpstr>
      <vt:lpstr>Do you agree or disagree that state-owned hospitals and medical schools that impose rules and promote and provide services based on race, gender identity, and sexuality should receive taxpayer funding?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 Phillips</dc:creator>
  <cp:lastModifiedBy>Peter Robbio</cp:lastModifiedBy>
  <cp:revision>25</cp:revision>
  <cp:lastPrinted>2020-05-04T18:10:59Z</cp:lastPrinted>
  <dcterms:created xsi:type="dcterms:W3CDTF">2023-01-05T23:06:49Z</dcterms:created>
  <dcterms:modified xsi:type="dcterms:W3CDTF">2024-01-18T16:18:26Z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0x01010037A8D633B9485F4982B22F8072E47C88</vt:lpwstr>
  </property>
</Properties>
</file>